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2" r:id="rId3"/>
    <p:sldId id="267" r:id="rId4"/>
    <p:sldId id="270" r:id="rId5"/>
    <p:sldId id="257" r:id="rId6"/>
    <p:sldId id="263" r:id="rId7"/>
    <p:sldId id="264" r:id="rId8"/>
    <p:sldId id="265" r:id="rId9"/>
    <p:sldId id="261" r:id="rId10"/>
    <p:sldId id="259" r:id="rId11"/>
    <p:sldId id="260" r:id="rId12"/>
    <p:sldId id="273" r:id="rId13"/>
    <p:sldId id="274" r:id="rId14"/>
    <p:sldId id="266" r:id="rId15"/>
    <p:sldId id="268" r:id="rId16"/>
    <p:sldId id="269" r:id="rId17"/>
    <p:sldId id="271" r:id="rId18"/>
    <p:sldId id="276" r:id="rId19"/>
    <p:sldId id="275" r:id="rId20"/>
  </p:sldIdLst>
  <p:sldSz cx="12601575" cy="7200900"/>
  <p:notesSz cx="6858000" cy="9144000"/>
  <p:defaultTextStyle>
    <a:defPPr>
      <a:defRPr lang="tr-TR"/>
    </a:defPPr>
    <a:lvl1pPr marL="0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5785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31570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97355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63140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28925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94710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60495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526280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0010"/>
    <a:srgbClr val="E4A11C"/>
    <a:srgbClr val="FFFFCC"/>
    <a:srgbClr val="FAFA76"/>
    <a:srgbClr val="FFFF99"/>
    <a:srgbClr val="DAE9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4662" autoAdjust="0"/>
  </p:normalViewPr>
  <p:slideViewPr>
    <p:cSldViewPr>
      <p:cViewPr>
        <p:scale>
          <a:sx n="66" d="100"/>
          <a:sy n="66" d="100"/>
        </p:scale>
        <p:origin x="-858" y="-108"/>
      </p:cViewPr>
      <p:guideLst>
        <p:guide orient="horz" pos="2268"/>
        <p:guide pos="39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945118" y="2236947"/>
            <a:ext cx="10711339" cy="1543526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890236" y="4080510"/>
            <a:ext cx="8821103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6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31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9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28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94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60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2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0590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75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9136142" y="288371"/>
            <a:ext cx="2835354" cy="6144101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630079" y="288371"/>
            <a:ext cx="8296037" cy="6144101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552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6032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995437" y="4627245"/>
            <a:ext cx="10711339" cy="1430179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995437" y="3052049"/>
            <a:ext cx="10711339" cy="157519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6578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315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973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6314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289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947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604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52628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670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630079" y="1680211"/>
            <a:ext cx="5565696" cy="475226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405800" y="1680211"/>
            <a:ext cx="5565696" cy="475226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2882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30079" y="1611869"/>
            <a:ext cx="5567884" cy="671750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65785" indent="0">
              <a:buNone/>
              <a:defRPr sz="2500" b="1"/>
            </a:lvl2pPr>
            <a:lvl3pPr marL="1131570" indent="0">
              <a:buNone/>
              <a:defRPr sz="2200" b="1"/>
            </a:lvl3pPr>
            <a:lvl4pPr marL="1697355" indent="0">
              <a:buNone/>
              <a:defRPr sz="2000" b="1"/>
            </a:lvl4pPr>
            <a:lvl5pPr marL="2263140" indent="0">
              <a:buNone/>
              <a:defRPr sz="2000" b="1"/>
            </a:lvl5pPr>
            <a:lvl6pPr marL="2828925" indent="0">
              <a:buNone/>
              <a:defRPr sz="2000" b="1"/>
            </a:lvl6pPr>
            <a:lvl7pPr marL="3394710" indent="0">
              <a:buNone/>
              <a:defRPr sz="2000" b="1"/>
            </a:lvl7pPr>
            <a:lvl8pPr marL="3960495" indent="0">
              <a:buNone/>
              <a:defRPr sz="2000" b="1"/>
            </a:lvl8pPr>
            <a:lvl9pPr marL="4526280" indent="0">
              <a:buNone/>
              <a:defRPr sz="20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30079" y="2283619"/>
            <a:ext cx="5567884" cy="4148852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401426" y="1611869"/>
            <a:ext cx="5570071" cy="671750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65785" indent="0">
              <a:buNone/>
              <a:defRPr sz="2500" b="1"/>
            </a:lvl2pPr>
            <a:lvl3pPr marL="1131570" indent="0">
              <a:buNone/>
              <a:defRPr sz="2200" b="1"/>
            </a:lvl3pPr>
            <a:lvl4pPr marL="1697355" indent="0">
              <a:buNone/>
              <a:defRPr sz="2000" b="1"/>
            </a:lvl4pPr>
            <a:lvl5pPr marL="2263140" indent="0">
              <a:buNone/>
              <a:defRPr sz="2000" b="1"/>
            </a:lvl5pPr>
            <a:lvl6pPr marL="2828925" indent="0">
              <a:buNone/>
              <a:defRPr sz="2000" b="1"/>
            </a:lvl6pPr>
            <a:lvl7pPr marL="3394710" indent="0">
              <a:buNone/>
              <a:defRPr sz="2000" b="1"/>
            </a:lvl7pPr>
            <a:lvl8pPr marL="3960495" indent="0">
              <a:buNone/>
              <a:defRPr sz="2000" b="1"/>
            </a:lvl8pPr>
            <a:lvl9pPr marL="4526280" indent="0">
              <a:buNone/>
              <a:defRPr sz="20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401426" y="2283619"/>
            <a:ext cx="5570071" cy="4148852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2494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721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750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30080" y="286702"/>
            <a:ext cx="4145831" cy="1220153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26866" y="286703"/>
            <a:ext cx="7044630" cy="614576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30080" y="1506856"/>
            <a:ext cx="4145831" cy="4925616"/>
          </a:xfrm>
        </p:spPr>
        <p:txBody>
          <a:bodyPr/>
          <a:lstStyle>
            <a:lvl1pPr marL="0" indent="0">
              <a:buNone/>
              <a:defRPr sz="1700"/>
            </a:lvl1pPr>
            <a:lvl2pPr marL="565785" indent="0">
              <a:buNone/>
              <a:defRPr sz="1500"/>
            </a:lvl2pPr>
            <a:lvl3pPr marL="1131570" indent="0">
              <a:buNone/>
              <a:defRPr sz="1200"/>
            </a:lvl3pPr>
            <a:lvl4pPr marL="1697355" indent="0">
              <a:buNone/>
              <a:defRPr sz="1100"/>
            </a:lvl4pPr>
            <a:lvl5pPr marL="2263140" indent="0">
              <a:buNone/>
              <a:defRPr sz="1100"/>
            </a:lvl5pPr>
            <a:lvl6pPr marL="2828925" indent="0">
              <a:buNone/>
              <a:defRPr sz="1100"/>
            </a:lvl6pPr>
            <a:lvl7pPr marL="3394710" indent="0">
              <a:buNone/>
              <a:defRPr sz="1100"/>
            </a:lvl7pPr>
            <a:lvl8pPr marL="3960495" indent="0">
              <a:buNone/>
              <a:defRPr sz="1100"/>
            </a:lvl8pPr>
            <a:lvl9pPr marL="4526280" indent="0">
              <a:buNone/>
              <a:defRPr sz="1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9694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469997" y="5040630"/>
            <a:ext cx="7560945" cy="59507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2469997" y="643414"/>
            <a:ext cx="7560945" cy="4320540"/>
          </a:xfrm>
        </p:spPr>
        <p:txBody>
          <a:bodyPr/>
          <a:lstStyle>
            <a:lvl1pPr marL="0" indent="0">
              <a:buNone/>
              <a:defRPr sz="4000"/>
            </a:lvl1pPr>
            <a:lvl2pPr marL="565785" indent="0">
              <a:buNone/>
              <a:defRPr sz="3500"/>
            </a:lvl2pPr>
            <a:lvl3pPr marL="1131570" indent="0">
              <a:buNone/>
              <a:defRPr sz="3000"/>
            </a:lvl3pPr>
            <a:lvl4pPr marL="1697355" indent="0">
              <a:buNone/>
              <a:defRPr sz="2500"/>
            </a:lvl4pPr>
            <a:lvl5pPr marL="2263140" indent="0">
              <a:buNone/>
              <a:defRPr sz="2500"/>
            </a:lvl5pPr>
            <a:lvl6pPr marL="2828925" indent="0">
              <a:buNone/>
              <a:defRPr sz="2500"/>
            </a:lvl6pPr>
            <a:lvl7pPr marL="3394710" indent="0">
              <a:buNone/>
              <a:defRPr sz="2500"/>
            </a:lvl7pPr>
            <a:lvl8pPr marL="3960495" indent="0">
              <a:buNone/>
              <a:defRPr sz="2500"/>
            </a:lvl8pPr>
            <a:lvl9pPr marL="4526280" indent="0">
              <a:buNone/>
              <a:defRPr sz="25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2469997" y="5635705"/>
            <a:ext cx="7560945" cy="845105"/>
          </a:xfrm>
        </p:spPr>
        <p:txBody>
          <a:bodyPr/>
          <a:lstStyle>
            <a:lvl1pPr marL="0" indent="0">
              <a:buNone/>
              <a:defRPr sz="1700"/>
            </a:lvl1pPr>
            <a:lvl2pPr marL="565785" indent="0">
              <a:buNone/>
              <a:defRPr sz="1500"/>
            </a:lvl2pPr>
            <a:lvl3pPr marL="1131570" indent="0">
              <a:buNone/>
              <a:defRPr sz="1200"/>
            </a:lvl3pPr>
            <a:lvl4pPr marL="1697355" indent="0">
              <a:buNone/>
              <a:defRPr sz="1100"/>
            </a:lvl4pPr>
            <a:lvl5pPr marL="2263140" indent="0">
              <a:buNone/>
              <a:defRPr sz="1100"/>
            </a:lvl5pPr>
            <a:lvl6pPr marL="2828925" indent="0">
              <a:buNone/>
              <a:defRPr sz="1100"/>
            </a:lvl6pPr>
            <a:lvl7pPr marL="3394710" indent="0">
              <a:buNone/>
              <a:defRPr sz="1100"/>
            </a:lvl7pPr>
            <a:lvl8pPr marL="3960495" indent="0">
              <a:buNone/>
              <a:defRPr sz="1100"/>
            </a:lvl8pPr>
            <a:lvl9pPr marL="4526280" indent="0">
              <a:buNone/>
              <a:defRPr sz="1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85165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630079" y="288370"/>
            <a:ext cx="11341418" cy="1200150"/>
          </a:xfrm>
          <a:prstGeom prst="rect">
            <a:avLst/>
          </a:prstGeom>
        </p:spPr>
        <p:txBody>
          <a:bodyPr vert="horz" lIns="113157" tIns="56579" rIns="113157" bIns="56579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30079" y="1680211"/>
            <a:ext cx="11341418" cy="4752261"/>
          </a:xfrm>
          <a:prstGeom prst="rect">
            <a:avLst/>
          </a:prstGeom>
        </p:spPr>
        <p:txBody>
          <a:bodyPr vert="horz" lIns="113157" tIns="56579" rIns="113157" bIns="56579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630079" y="6674168"/>
            <a:ext cx="2940368" cy="383381"/>
          </a:xfrm>
          <a:prstGeom prst="rect">
            <a:avLst/>
          </a:prstGeom>
        </p:spPr>
        <p:txBody>
          <a:bodyPr vert="horz" lIns="113157" tIns="56579" rIns="113157" bIns="56579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1.01.2023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305538" y="6674168"/>
            <a:ext cx="3990499" cy="383381"/>
          </a:xfrm>
          <a:prstGeom prst="rect">
            <a:avLst/>
          </a:prstGeom>
        </p:spPr>
        <p:txBody>
          <a:bodyPr vert="horz" lIns="113157" tIns="56579" rIns="113157" bIns="56579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9031129" y="6674168"/>
            <a:ext cx="2940368" cy="383381"/>
          </a:xfrm>
          <a:prstGeom prst="rect">
            <a:avLst/>
          </a:prstGeom>
        </p:spPr>
        <p:txBody>
          <a:bodyPr vert="horz" lIns="113157" tIns="56579" rIns="113157" bIns="56579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924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113157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4339" indent="-424339" algn="l" defTabSz="113157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19401" indent="-353616" algn="l" defTabSz="1131570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14463" indent="-282893" algn="l" defTabSz="113157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1980248" indent="-282893" algn="l" defTabSz="113157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6033" indent="-282893" algn="l" defTabSz="1131570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11818" indent="-282893" algn="l" defTabSz="11315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677603" indent="-282893" algn="l" defTabSz="11315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43388" indent="-282893" algn="l" defTabSz="11315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09173" indent="-282893" algn="l" defTabSz="11315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3157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9735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9471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6049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52628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jp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kdörtgen 7"/>
          <p:cNvSpPr/>
          <p:nvPr/>
        </p:nvSpPr>
        <p:spPr>
          <a:xfrm>
            <a:off x="-15725" y="-32662"/>
            <a:ext cx="12601575" cy="72009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5" name="Katlanmış Nesne 4"/>
          <p:cNvSpPr/>
          <p:nvPr/>
        </p:nvSpPr>
        <p:spPr>
          <a:xfrm flipH="1" flipV="1">
            <a:off x="-3027399" y="-482404"/>
            <a:ext cx="2282429" cy="226825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Dikdörtgen 3"/>
          <p:cNvSpPr/>
          <p:nvPr/>
        </p:nvSpPr>
        <p:spPr>
          <a:xfrm>
            <a:off x="1338986" y="1949878"/>
            <a:ext cx="10419783" cy="151216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338986" y="1910161"/>
            <a:ext cx="10711339" cy="1543526"/>
          </a:xfrm>
        </p:spPr>
        <p:txBody>
          <a:bodyPr>
            <a:normAutofit fontScale="90000"/>
          </a:bodyPr>
          <a:lstStyle/>
          <a:p>
            <a:r>
              <a:rPr lang="tr-TR" sz="10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itchFamily="34" charset="0"/>
              </a:rPr>
              <a:t>☻</a:t>
            </a:r>
            <a:r>
              <a:rPr lang="tr-TR" sz="9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itchFamily="34" charset="0"/>
              </a:rPr>
              <a:t>Dersimiz</a:t>
            </a:r>
            <a:r>
              <a:rPr lang="tr-TR" sz="10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itchFamily="34" charset="0"/>
              </a:rPr>
              <a:t> Türkçe ☻</a:t>
            </a:r>
          </a:p>
        </p:txBody>
      </p:sp>
      <p:sp>
        <p:nvSpPr>
          <p:cNvPr id="7" name="Dikdörtgen 6"/>
          <p:cNvSpPr/>
          <p:nvPr/>
        </p:nvSpPr>
        <p:spPr>
          <a:xfrm>
            <a:off x="-6103716" y="0"/>
            <a:ext cx="3325107" cy="9073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063" y="3464833"/>
            <a:ext cx="7656898" cy="3714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138325" y="3462046"/>
            <a:ext cx="8821103" cy="1840230"/>
          </a:xfrm>
        </p:spPr>
        <p:txBody>
          <a:bodyPr/>
          <a:lstStyle/>
          <a:p>
            <a:r>
              <a:rPr lang="tr-T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Hazırlayan- Meral Betül İnceler</a:t>
            </a:r>
            <a:endParaRPr lang="tr-TR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16492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atlanmış Nesne 9"/>
          <p:cNvSpPr/>
          <p:nvPr/>
        </p:nvSpPr>
        <p:spPr>
          <a:xfrm>
            <a:off x="585398" y="1514324"/>
            <a:ext cx="11412143" cy="5285462"/>
          </a:xfrm>
          <a:prstGeom prst="foldedCorne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>
              <a:solidFill>
                <a:srgbClr val="7030A0"/>
              </a:solidFill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0" y="433435"/>
            <a:ext cx="12949601" cy="75608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>
              <a:solidFill>
                <a:srgbClr val="7030A0"/>
              </a:solidFill>
            </a:endParaRPr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90633" y="169328"/>
            <a:ext cx="11341418" cy="1200150"/>
          </a:xfrm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Aylar / </a:t>
            </a:r>
            <a:r>
              <a:rPr lang="tr-TR" dirty="0" err="1" smtClean="0">
                <a:solidFill>
                  <a:schemeClr val="bg1"/>
                </a:solidFill>
              </a:rPr>
              <a:t>Months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44334" y="1490542"/>
            <a:ext cx="11412143" cy="6041545"/>
          </a:xfrm>
        </p:spPr>
        <p:txBody>
          <a:bodyPr>
            <a:normAutofit/>
          </a:bodyPr>
          <a:lstStyle/>
          <a:p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Ocak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</a:t>
            </a:r>
            <a:r>
              <a:rPr lang="tr-T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January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                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•Temmuz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</a:t>
            </a:r>
            <a:r>
              <a:rPr lang="tr-T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July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</a:t>
            </a:r>
            <a:endParaRPr lang="tr-TR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Şubat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</a:t>
            </a:r>
            <a:r>
              <a:rPr lang="tr-T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February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            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•Ağustos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</a:t>
            </a:r>
            <a:r>
              <a:rPr lang="tr-T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August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</a:t>
            </a:r>
            <a:endParaRPr lang="tr-TR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Mart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</a:t>
            </a:r>
            <a:r>
              <a:rPr lang="tr-T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March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                  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•Eylül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</a:t>
            </a:r>
            <a:r>
              <a:rPr lang="tr-T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September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</a:t>
            </a:r>
            <a:endParaRPr lang="tr-TR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Nisan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(April)                    •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Ekim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</a:t>
            </a:r>
            <a:r>
              <a:rPr lang="tr-T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October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</a:t>
            </a:r>
            <a:endParaRPr lang="tr-TR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Mayıs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(May)                   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•Kasım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</a:t>
            </a:r>
            <a:r>
              <a:rPr lang="tr-T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November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</a:t>
            </a:r>
            <a:endParaRPr lang="tr-TR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Haziran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</a:t>
            </a:r>
            <a:r>
              <a:rPr lang="tr-T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Jun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                  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•Aralık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</a:t>
            </a:r>
            <a:r>
              <a:rPr lang="tr-T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December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</a:t>
            </a:r>
            <a:endParaRPr lang="tr-TR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4" name="Sağ Ayraç 3"/>
          <p:cNvSpPr/>
          <p:nvPr/>
        </p:nvSpPr>
        <p:spPr>
          <a:xfrm>
            <a:off x="-1340386" y="491337"/>
            <a:ext cx="992360" cy="287311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3157" tIns="56579" rIns="113157" bIns="56579" rtlCol="0" anchor="ctr"/>
          <a:lstStyle/>
          <a:p>
            <a:pPr algn="ctr"/>
            <a:r>
              <a:rPr lang="tr-T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</a:t>
            </a:r>
            <a:endParaRPr lang="tr-T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Sağ Ayraç 5"/>
          <p:cNvSpPr/>
          <p:nvPr/>
        </p:nvSpPr>
        <p:spPr>
          <a:xfrm>
            <a:off x="-2332747" y="2163891"/>
            <a:ext cx="992360" cy="173186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7" name="Metin kutusu 6"/>
          <p:cNvSpPr txBox="1"/>
          <p:nvPr/>
        </p:nvSpPr>
        <p:spPr>
          <a:xfrm>
            <a:off x="14239670" y="769403"/>
            <a:ext cx="1660647" cy="498984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2500" dirty="0"/>
              <a:t>Hafta Sonu</a:t>
            </a:r>
          </a:p>
        </p:txBody>
      </p:sp>
      <p:sp>
        <p:nvSpPr>
          <p:cNvPr id="5" name="Dikdörtgen 4"/>
          <p:cNvSpPr/>
          <p:nvPr/>
        </p:nvSpPr>
        <p:spPr>
          <a:xfrm>
            <a:off x="8373592" y="6494514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3740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-248790" y="424897"/>
            <a:ext cx="13496099" cy="7560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45098" y="202864"/>
            <a:ext cx="11341418" cy="1200150"/>
          </a:xfrm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Mevsimler </a:t>
            </a:r>
            <a:r>
              <a:rPr lang="tr-TR" dirty="0" smtClean="0">
                <a:solidFill>
                  <a:schemeClr val="bg1"/>
                </a:solidFill>
              </a:rPr>
              <a:t>/ </a:t>
            </a:r>
            <a:r>
              <a:rPr lang="tr-TR" dirty="0" err="1" smtClean="0">
                <a:solidFill>
                  <a:schemeClr val="bg1"/>
                </a:solidFill>
              </a:rPr>
              <a:t>Seasons</a:t>
            </a: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17" y="1407807"/>
            <a:ext cx="4091064" cy="23089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618" y="1407806"/>
            <a:ext cx="3987666" cy="2393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815" y="4197894"/>
            <a:ext cx="4091063" cy="25451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968" y="4225351"/>
            <a:ext cx="3968316" cy="2490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Metin kutusu 8"/>
          <p:cNvSpPr txBox="1"/>
          <p:nvPr/>
        </p:nvSpPr>
        <p:spPr>
          <a:xfrm>
            <a:off x="1438223" y="3801716"/>
            <a:ext cx="228589" cy="452817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endParaRPr lang="tr-TR" dirty="0"/>
          </a:p>
        </p:txBody>
      </p:sp>
      <p:sp>
        <p:nvSpPr>
          <p:cNvPr id="11" name="Dikdörtgen 10"/>
          <p:cNvSpPr/>
          <p:nvPr/>
        </p:nvSpPr>
        <p:spPr>
          <a:xfrm>
            <a:off x="-1" y="3525436"/>
            <a:ext cx="7802201" cy="729816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tr-TR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İlkbahar </a:t>
            </a:r>
            <a:r>
              <a:rPr lang="tr-T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(Spring)</a:t>
            </a:r>
            <a:endParaRPr lang="tr-TR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6841597" y="3624744"/>
            <a:ext cx="3859711" cy="806760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tr-TR" sz="4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YAZ </a:t>
            </a:r>
            <a:r>
              <a:rPr lang="tr-TR" sz="4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tr-TR" sz="45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summer</a:t>
            </a:r>
            <a:r>
              <a:rPr lang="tr-TR" sz="4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tr-TR" sz="4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Dikdörtgen 13"/>
          <p:cNvSpPr/>
          <p:nvPr/>
        </p:nvSpPr>
        <p:spPr>
          <a:xfrm>
            <a:off x="1480780" y="6472197"/>
            <a:ext cx="4534318" cy="806760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tr-TR" sz="4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Sonbahar </a:t>
            </a:r>
            <a:r>
              <a:rPr lang="tr-TR" sz="4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(Fall)</a:t>
            </a:r>
            <a:endParaRPr lang="tr-TR" sz="4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Dikdörtgen 15"/>
          <p:cNvSpPr/>
          <p:nvPr/>
        </p:nvSpPr>
        <p:spPr>
          <a:xfrm>
            <a:off x="7123784" y="6449828"/>
            <a:ext cx="3408882" cy="806760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tr-TR" sz="4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KIŞ </a:t>
            </a:r>
            <a:r>
              <a:rPr lang="tr-TR" sz="4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tr-TR" sz="45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Winter</a:t>
            </a:r>
            <a:r>
              <a:rPr lang="tr-TR" sz="4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az-Cyrl-AZ" sz="4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6946521" y="-143966"/>
            <a:ext cx="63007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91786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-348026" y="350649"/>
            <a:ext cx="13595335" cy="98290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chemeClr val="bg1"/>
                </a:solidFill>
              </a:rPr>
              <a:t>Mevsimler / </a:t>
            </a:r>
            <a:r>
              <a:rPr lang="tr-TR" dirty="0" err="1" smtClean="0">
                <a:solidFill>
                  <a:schemeClr val="bg1"/>
                </a:solidFill>
              </a:rPr>
              <a:t>Seasons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6495" y="1483415"/>
            <a:ext cx="2989505" cy="264629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tr-TR" sz="8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Aralık </a:t>
            </a:r>
          </a:p>
          <a:p>
            <a:pPr marL="0" indent="0">
              <a:buNone/>
            </a:pPr>
            <a:r>
              <a:rPr lang="tr-TR" sz="8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Ocak</a:t>
            </a:r>
          </a:p>
          <a:p>
            <a:pPr marL="0" indent="0">
              <a:buNone/>
            </a:pPr>
            <a:r>
              <a:rPr lang="tr-TR" sz="8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Şubat</a:t>
            </a:r>
          </a:p>
        </p:txBody>
      </p:sp>
      <p:cxnSp>
        <p:nvCxnSpPr>
          <p:cNvPr id="6" name="Dirsek Bağlayıcısı 5"/>
          <p:cNvCxnSpPr/>
          <p:nvPr/>
        </p:nvCxnSpPr>
        <p:spPr>
          <a:xfrm>
            <a:off x="2728291" y="1861457"/>
            <a:ext cx="5656453" cy="2041427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150" y="1608825"/>
            <a:ext cx="3851275" cy="4291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Metin kutusu 7"/>
          <p:cNvSpPr txBox="1"/>
          <p:nvPr/>
        </p:nvSpPr>
        <p:spPr>
          <a:xfrm>
            <a:off x="2701" y="4061671"/>
            <a:ext cx="2318007" cy="3499805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Mart</a:t>
            </a:r>
          </a:p>
          <a:p>
            <a:r>
              <a:rPr lang="tr-TR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Nisan</a:t>
            </a:r>
          </a:p>
          <a:p>
            <a:r>
              <a:rPr lang="tr-TR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Mayıs</a:t>
            </a:r>
          </a:p>
          <a:p>
            <a:endParaRPr lang="tr-TR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cxnSp>
        <p:nvCxnSpPr>
          <p:cNvPr id="10" name="Dirsek Bağlayıcısı 9"/>
          <p:cNvCxnSpPr/>
          <p:nvPr/>
        </p:nvCxnSpPr>
        <p:spPr>
          <a:xfrm>
            <a:off x="2873520" y="4583359"/>
            <a:ext cx="5511224" cy="2192644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1" name="Resi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4253" y="906873"/>
            <a:ext cx="3727966" cy="177022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353" y="4434074"/>
            <a:ext cx="3831784" cy="4927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Metin kutusu 11"/>
          <p:cNvSpPr txBox="1"/>
          <p:nvPr/>
        </p:nvSpPr>
        <p:spPr>
          <a:xfrm>
            <a:off x="8649236" y="6532671"/>
            <a:ext cx="3852017" cy="729816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İLKBAHAR AYLARI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9037091" y="3461032"/>
            <a:ext cx="3714324" cy="883704"/>
          </a:xfrm>
          <a:prstGeom prst="rect">
            <a:avLst/>
          </a:prstGeom>
          <a:noFill/>
        </p:spPr>
        <p:txBody>
          <a:bodyPr wrap="square" lIns="113157" tIns="56579" rIns="113157" bIns="56579" rtlCol="0">
            <a:spAutoFit/>
          </a:bodyPr>
          <a:lstStyle/>
          <a:p>
            <a:r>
              <a:rPr lang="tr-TR" sz="5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KIŞ AYLARI</a:t>
            </a:r>
            <a:r>
              <a:rPr lang="tr-TR" sz="5000" dirty="0"/>
              <a:t> </a:t>
            </a:r>
          </a:p>
        </p:txBody>
      </p:sp>
      <p:sp>
        <p:nvSpPr>
          <p:cNvPr id="5" name="Dikdörtgen 4"/>
          <p:cNvSpPr/>
          <p:nvPr/>
        </p:nvSpPr>
        <p:spPr>
          <a:xfrm>
            <a:off x="8353682" y="-19207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8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  <p:bldP spid="1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837" y="4583359"/>
            <a:ext cx="3676683" cy="4340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946" y="1923695"/>
            <a:ext cx="3428466" cy="3991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-348026" y="350649"/>
            <a:ext cx="13595335" cy="98290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chemeClr val="bg1"/>
                </a:solidFill>
              </a:rPr>
              <a:t>Mevsimler / </a:t>
            </a:r>
            <a:r>
              <a:rPr lang="tr-TR" dirty="0" err="1" smtClean="0">
                <a:solidFill>
                  <a:schemeClr val="bg1"/>
                </a:solidFill>
              </a:rPr>
              <a:t>Seasons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6495" y="1483415"/>
            <a:ext cx="3684157" cy="3099945"/>
          </a:xfrm>
        </p:spPr>
        <p:txBody>
          <a:bodyPr>
            <a:normAutofit fontScale="70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>
              <a:buNone/>
            </a:pPr>
            <a:r>
              <a:rPr lang="tr-TR" sz="9600" b="1" dirty="0">
                <a:ln w="50800"/>
                <a:solidFill>
                  <a:schemeClr val="bg1">
                    <a:shade val="50000"/>
                  </a:schemeClr>
                </a:solidFill>
              </a:rPr>
              <a:t>Haziran </a:t>
            </a:r>
          </a:p>
          <a:p>
            <a:pPr marL="0" indent="0">
              <a:buNone/>
            </a:pPr>
            <a:r>
              <a:rPr lang="tr-TR" sz="9600" b="1" dirty="0">
                <a:ln w="50800"/>
                <a:solidFill>
                  <a:schemeClr val="bg1">
                    <a:shade val="50000"/>
                  </a:schemeClr>
                </a:solidFill>
              </a:rPr>
              <a:t>Temmuz</a:t>
            </a:r>
          </a:p>
          <a:p>
            <a:pPr marL="0" indent="0">
              <a:buNone/>
            </a:pPr>
            <a:r>
              <a:rPr lang="tr-TR" sz="9600" b="1" dirty="0">
                <a:ln w="50800"/>
                <a:solidFill>
                  <a:schemeClr val="bg1">
                    <a:shade val="50000"/>
                  </a:schemeClr>
                </a:solidFill>
              </a:rPr>
              <a:t>Ağustos</a:t>
            </a:r>
          </a:p>
          <a:p>
            <a:pPr marL="0" indent="0">
              <a:buNone/>
            </a:pPr>
            <a:endParaRPr lang="tr-TR" sz="8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cxnSp>
        <p:nvCxnSpPr>
          <p:cNvPr id="6" name="Dirsek Bağlayıcısı 5"/>
          <p:cNvCxnSpPr/>
          <p:nvPr/>
        </p:nvCxnSpPr>
        <p:spPr>
          <a:xfrm>
            <a:off x="3422943" y="1861457"/>
            <a:ext cx="4961801" cy="2041427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1961" y="825526"/>
            <a:ext cx="3851275" cy="3854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8575733" y="3461032"/>
            <a:ext cx="3714324" cy="883704"/>
          </a:xfrm>
          <a:prstGeom prst="rect">
            <a:avLst/>
          </a:prstGeom>
          <a:noFill/>
        </p:spPr>
        <p:txBody>
          <a:bodyPr wrap="square" lIns="113157" tIns="56579" rIns="113157" bIns="56579" rtlCol="0">
            <a:spAutoFit/>
          </a:bodyPr>
          <a:lstStyle/>
          <a:p>
            <a:r>
              <a:rPr lang="tr-TR" sz="5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YAZ AYLARI</a:t>
            </a:r>
            <a:r>
              <a:rPr lang="tr-TR" sz="5000" dirty="0"/>
              <a:t> 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8099" y="3986827"/>
            <a:ext cx="2335319" cy="4638579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tr-TR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Eylül </a:t>
            </a:r>
          </a:p>
          <a:p>
            <a:r>
              <a:rPr lang="tr-TR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Ekim</a:t>
            </a:r>
          </a:p>
          <a:p>
            <a:r>
              <a:rPr lang="tr-TR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Kasım</a:t>
            </a:r>
          </a:p>
          <a:p>
            <a:endParaRPr lang="tr-TR" sz="7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tr-TR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0" name="Dirsek Bağlayıcısı 9"/>
          <p:cNvCxnSpPr/>
          <p:nvPr/>
        </p:nvCxnSpPr>
        <p:spPr>
          <a:xfrm>
            <a:off x="2873520" y="4583359"/>
            <a:ext cx="5511224" cy="2192644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Resim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4623" y="1815307"/>
            <a:ext cx="3727966" cy="177022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5883" y="2775166"/>
            <a:ext cx="3831784" cy="381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Metin kutusu 11"/>
          <p:cNvSpPr txBox="1"/>
          <p:nvPr/>
        </p:nvSpPr>
        <p:spPr>
          <a:xfrm>
            <a:off x="8464096" y="6478900"/>
            <a:ext cx="4393581" cy="652872"/>
          </a:xfrm>
          <a:prstGeom prst="rect">
            <a:avLst/>
          </a:prstGeom>
          <a:noFill/>
        </p:spPr>
        <p:txBody>
          <a:bodyPr wrap="square" lIns="113157" tIns="56579" rIns="113157" bIns="56579" rtlCol="0">
            <a:spAutoFit/>
          </a:bodyPr>
          <a:lstStyle/>
          <a:p>
            <a:r>
              <a:rPr lang="tr-TR" sz="3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SONBAHAR AYLARI</a:t>
            </a:r>
          </a:p>
        </p:txBody>
      </p:sp>
      <p:sp>
        <p:nvSpPr>
          <p:cNvPr id="5" name="Dikdörtgen 4"/>
          <p:cNvSpPr/>
          <p:nvPr/>
        </p:nvSpPr>
        <p:spPr>
          <a:xfrm>
            <a:off x="8346275" y="-3294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359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 build="p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Yuvarlatılmış Dikdörtgen 4"/>
          <p:cNvSpPr/>
          <p:nvPr/>
        </p:nvSpPr>
        <p:spPr>
          <a:xfrm>
            <a:off x="545098" y="1634631"/>
            <a:ext cx="11228297" cy="4460896"/>
          </a:xfrm>
          <a:prstGeom prst="roundRect">
            <a:avLst>
              <a:gd name="adj" fmla="val 1290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Yuvarlatılmış Dikdörtgen 3"/>
          <p:cNvSpPr/>
          <p:nvPr/>
        </p:nvSpPr>
        <p:spPr>
          <a:xfrm>
            <a:off x="-348026" y="500506"/>
            <a:ext cx="14289988" cy="90730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30079" y="424897"/>
            <a:ext cx="11341418" cy="1063623"/>
          </a:xfrm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</a:rPr>
              <a:t>Okuma Metni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Fikri – Günaydın hocam. Size bir şey sorabilir miyim ? 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Suat – Günaydın Fikri. Evet sorabilirsin.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Fikri – Doğum gününüz ne zaman?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Suat – Ben 2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Ocak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’ta doğdum. Peki sen ?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Fikri – Bende 13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Aralık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’ta doğdum. 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Suat – İkimizde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kış mevsimi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nde doğmuşuz.</a:t>
            </a:r>
          </a:p>
          <a:p>
            <a:pPr marL="0" indent="0">
              <a:buNone/>
            </a:pPr>
            <a:endParaRPr lang="tr-T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8353682" y="6488321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603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Yuvarlatılmış Dikdörtgen 4"/>
          <p:cNvSpPr/>
          <p:nvPr/>
        </p:nvSpPr>
        <p:spPr>
          <a:xfrm>
            <a:off x="545098" y="1527040"/>
            <a:ext cx="10717491" cy="50977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Yuvarlatılmış Dikdörtgen 3"/>
          <p:cNvSpPr/>
          <p:nvPr/>
        </p:nvSpPr>
        <p:spPr>
          <a:xfrm>
            <a:off x="-348026" y="500506"/>
            <a:ext cx="14289988" cy="90730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30079" y="424897"/>
            <a:ext cx="11341418" cy="1063623"/>
          </a:xfrm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</a:rPr>
              <a:t>Okuma </a:t>
            </a:r>
            <a:r>
              <a:rPr lang="tr-TR" dirty="0" smtClean="0">
                <a:solidFill>
                  <a:schemeClr val="bg1"/>
                </a:solidFill>
              </a:rPr>
              <a:t>Metni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Mustafa –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Sonbahar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ı sever misin ?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Ömer – Evet severim ama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ilkbahar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ı daha çok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severim .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Mustafa – Neden?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Ömer – Çünkü çiçekleri çok severim .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Mustafa – Ben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yaz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mevsimini çok severim .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Ömer – Güzel.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820" y="6493014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689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Yuvarlatılmış Dikdörtgen 9"/>
          <p:cNvSpPr/>
          <p:nvPr/>
        </p:nvSpPr>
        <p:spPr>
          <a:xfrm>
            <a:off x="5804607" y="4280926"/>
            <a:ext cx="4167913" cy="1976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9" name="Yuvarlatılmış Dikdörtgen 8"/>
          <p:cNvSpPr/>
          <p:nvPr/>
        </p:nvSpPr>
        <p:spPr>
          <a:xfrm>
            <a:off x="413388" y="4186425"/>
            <a:ext cx="5160273" cy="208441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8" name="Yuvarlatılmış Dikdörtgen 7"/>
          <p:cNvSpPr/>
          <p:nvPr/>
        </p:nvSpPr>
        <p:spPr>
          <a:xfrm>
            <a:off x="5804607" y="2088282"/>
            <a:ext cx="4167913" cy="211703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7" name="Yuvarlatılmış Dikdörtgen 6"/>
          <p:cNvSpPr/>
          <p:nvPr/>
        </p:nvSpPr>
        <p:spPr>
          <a:xfrm>
            <a:off x="445862" y="1937065"/>
            <a:ext cx="4872444" cy="211703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5" name="Yuvarlatılmış Dikdörtgen 4"/>
          <p:cNvSpPr/>
          <p:nvPr/>
        </p:nvSpPr>
        <p:spPr>
          <a:xfrm>
            <a:off x="-40440" y="7207750"/>
            <a:ext cx="10717491" cy="50977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 dirty="0"/>
          </a:p>
        </p:txBody>
      </p:sp>
      <p:sp>
        <p:nvSpPr>
          <p:cNvPr id="4" name="Yuvarlatılmış Dikdörtgen 3"/>
          <p:cNvSpPr/>
          <p:nvPr/>
        </p:nvSpPr>
        <p:spPr>
          <a:xfrm>
            <a:off x="-348026" y="500506"/>
            <a:ext cx="14289988" cy="90730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30079" y="424897"/>
            <a:ext cx="11341418" cy="1063623"/>
          </a:xfrm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Şiir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30079" y="1547811"/>
            <a:ext cx="6166889" cy="475226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tr-T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İlkbaharda açar çiçekler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Ortaya </a:t>
            </a:r>
            <a:r>
              <a:rPr lang="tr-T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çıkar kelebekler</a:t>
            </a:r>
          </a:p>
          <a:p>
            <a:pPr marL="0" indent="0">
              <a:buNone/>
            </a:pPr>
            <a:r>
              <a:rPr lang="tr-T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Yemyeşildir çimenler</a:t>
            </a:r>
          </a:p>
          <a:p>
            <a:pPr marL="0" indent="0">
              <a:buNone/>
            </a:pPr>
            <a:r>
              <a:rPr lang="tr-T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Ağaçlar çok güzeller</a:t>
            </a:r>
          </a:p>
          <a:p>
            <a:pPr marL="0" indent="0">
              <a:buNone/>
            </a:pP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Yazın </a:t>
            </a:r>
            <a:r>
              <a:rPr lang="tr-T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havalar sıcak</a:t>
            </a:r>
          </a:p>
          <a:p>
            <a:pPr marL="0" indent="0">
              <a:buNone/>
            </a:pPr>
            <a:r>
              <a:rPr lang="tr-T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Havuzlar dopdolu olacak</a:t>
            </a:r>
          </a:p>
          <a:p>
            <a:pPr marL="0" indent="0">
              <a:buNone/>
            </a:pPr>
            <a:r>
              <a:rPr lang="tr-T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Meyveler sulu sulu</a:t>
            </a:r>
          </a:p>
          <a:p>
            <a:pPr marL="0" indent="0">
              <a:buNone/>
            </a:pPr>
            <a:r>
              <a:rPr lang="tr-T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Sular çok soğuk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olacak</a:t>
            </a:r>
          </a:p>
          <a:p>
            <a:pPr marL="0" indent="0">
              <a:buNone/>
            </a:pP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6003080" y="1993347"/>
            <a:ext cx="5557217" cy="2807308"/>
          </a:xfrm>
          <a:prstGeom prst="rect">
            <a:avLst/>
          </a:prstGeom>
          <a:noFill/>
        </p:spPr>
        <p:txBody>
          <a:bodyPr wrap="square" lIns="113157" tIns="56579" rIns="113157" bIns="56579" rtlCol="0">
            <a:spAutoFit/>
          </a:bodyPr>
          <a:lstStyle/>
          <a:p>
            <a:r>
              <a:rPr lang="tr-TR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Sonbahar geldi</a:t>
            </a:r>
          </a:p>
          <a:p>
            <a:r>
              <a:rPr lang="tr-TR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Soğudu havalar</a:t>
            </a:r>
          </a:p>
          <a:p>
            <a:r>
              <a:rPr lang="tr-TR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Yağmurlar başladı</a:t>
            </a:r>
          </a:p>
          <a:p>
            <a:r>
              <a:rPr lang="tr-TR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Üşüdü </a:t>
            </a:r>
            <a:r>
              <a:rPr lang="tr-TR" sz="3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insanlar</a:t>
            </a:r>
          </a:p>
          <a:p>
            <a:endParaRPr lang="tr-TR" sz="3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3826039" y="1422987"/>
            <a:ext cx="3065839" cy="729816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tr-TR" sz="4000" b="1" i="1" dirty="0">
                <a:solidFill>
                  <a:srgbClr val="E4A1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Showcard Gothic" pitchFamily="82" charset="0"/>
              </a:rPr>
              <a:t>MEVSİMLER</a:t>
            </a:r>
          </a:p>
        </p:txBody>
      </p:sp>
      <p:sp>
        <p:nvSpPr>
          <p:cNvPr id="12" name="Metin kutusu 11"/>
          <p:cNvSpPr txBox="1"/>
          <p:nvPr/>
        </p:nvSpPr>
        <p:spPr>
          <a:xfrm>
            <a:off x="6003080" y="4237969"/>
            <a:ext cx="299588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/>
              <a:t>Soğudu havalar</a:t>
            </a:r>
          </a:p>
          <a:p>
            <a:r>
              <a:rPr lang="tr-TR" sz="3200" b="1" dirty="0"/>
              <a:t>Üzüldü insanlar</a:t>
            </a:r>
          </a:p>
          <a:p>
            <a:r>
              <a:rPr lang="tr-TR" sz="3200" b="1" dirty="0"/>
              <a:t>Kartopu oynadık</a:t>
            </a:r>
          </a:p>
          <a:p>
            <a:r>
              <a:rPr lang="tr-TR" sz="3200" b="1" dirty="0"/>
              <a:t>Biz çocuklar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8353682" y="6473807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87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11" grpId="0"/>
      <p:bldP spid="1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538854" y="3594273"/>
            <a:ext cx="1786248" cy="57808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7" name="Dikdörtgen 6"/>
          <p:cNvSpPr/>
          <p:nvPr/>
        </p:nvSpPr>
        <p:spPr>
          <a:xfrm>
            <a:off x="644334" y="273681"/>
            <a:ext cx="4068677" cy="12097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Başlık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200" dirty="0"/>
              <a:t>Soru-1 </a:t>
            </a:r>
          </a:p>
        </p:txBody>
      </p:sp>
      <p:pic>
        <p:nvPicPr>
          <p:cNvPr id="8" name="İçerik Yer Tutucusu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444" y="273681"/>
            <a:ext cx="4742241" cy="2611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Metin Yer Tutucusu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tr-TR" sz="3000" dirty="0"/>
              <a:t>Yandaki resimlerde hangi mevsim yoktur?</a:t>
            </a:r>
          </a:p>
          <a:p>
            <a:endParaRPr lang="tr-TR" sz="3000" dirty="0"/>
          </a:p>
          <a:p>
            <a:pPr marL="565785" indent="-565785">
              <a:buAutoNum type="alphaUcParenR"/>
            </a:pPr>
            <a:r>
              <a:rPr lang="tr-TR" sz="3000" dirty="0"/>
              <a:t>İlkbahar </a:t>
            </a:r>
          </a:p>
          <a:p>
            <a:pPr marL="565785" indent="-565785">
              <a:buAutoNum type="alphaUcParenR"/>
            </a:pPr>
            <a:r>
              <a:rPr lang="tr-TR" sz="3000" dirty="0"/>
              <a:t>Yaz</a:t>
            </a:r>
          </a:p>
          <a:p>
            <a:pPr marL="565785" indent="-565785">
              <a:buAutoNum type="alphaUcParenR"/>
            </a:pPr>
            <a:r>
              <a:rPr lang="tr-TR" sz="3000" dirty="0"/>
              <a:t>Sonbahar </a:t>
            </a:r>
          </a:p>
          <a:p>
            <a:pPr marL="565785" indent="-565785">
              <a:buAutoNum type="alphaUcParenR"/>
            </a:pPr>
            <a:r>
              <a:rPr lang="tr-TR" sz="3000" dirty="0"/>
              <a:t>Kış</a:t>
            </a:r>
          </a:p>
          <a:p>
            <a:endParaRPr lang="tr-TR" sz="3000" dirty="0"/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59" y="2390716"/>
            <a:ext cx="4512271" cy="2575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698" y="4485560"/>
            <a:ext cx="5207735" cy="2472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Dikdörtgen 1"/>
          <p:cNvSpPr/>
          <p:nvPr/>
        </p:nvSpPr>
        <p:spPr>
          <a:xfrm>
            <a:off x="8417837" y="6488321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881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445862" y="3467692"/>
            <a:ext cx="2083957" cy="45365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11" name="Yuvarlatılmış Dikdörtgen 10"/>
          <p:cNvSpPr/>
          <p:nvPr/>
        </p:nvSpPr>
        <p:spPr>
          <a:xfrm>
            <a:off x="644334" y="1898555"/>
            <a:ext cx="4167913" cy="132385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5" name="Oval 4"/>
          <p:cNvSpPr/>
          <p:nvPr/>
        </p:nvSpPr>
        <p:spPr>
          <a:xfrm>
            <a:off x="13941961" y="2206057"/>
            <a:ext cx="3473261" cy="6804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3" name="Dikdörtgen 2"/>
          <p:cNvSpPr/>
          <p:nvPr/>
        </p:nvSpPr>
        <p:spPr>
          <a:xfrm>
            <a:off x="16025919" y="3676058"/>
            <a:ext cx="2411982" cy="11458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12" name="Oval 11"/>
          <p:cNvSpPr/>
          <p:nvPr/>
        </p:nvSpPr>
        <p:spPr>
          <a:xfrm>
            <a:off x="13941962" y="1898555"/>
            <a:ext cx="4495938" cy="57808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7" name="Dikdörtgen 6"/>
          <p:cNvSpPr/>
          <p:nvPr/>
        </p:nvSpPr>
        <p:spPr>
          <a:xfrm>
            <a:off x="644334" y="273681"/>
            <a:ext cx="4068677" cy="120973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Başlık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200" dirty="0"/>
              <a:t>Soru-2 </a:t>
            </a:r>
          </a:p>
        </p:txBody>
      </p:sp>
      <p:pic>
        <p:nvPicPr>
          <p:cNvPr id="8" name="İçerik Yer Tutucusu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725" y="-427246"/>
            <a:ext cx="4742241" cy="2611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Metin Yer Tutucusu 5"/>
          <p:cNvSpPr>
            <a:spLocks noGrp="1"/>
          </p:cNvSpPr>
          <p:nvPr>
            <p:ph type="body" sz="half" idx="2"/>
          </p:nvPr>
        </p:nvSpPr>
        <p:spPr>
          <a:xfrm>
            <a:off x="662599" y="1898555"/>
            <a:ext cx="4145831" cy="4925616"/>
          </a:xfrm>
        </p:spPr>
        <p:txBody>
          <a:bodyPr>
            <a:normAutofit/>
          </a:bodyPr>
          <a:lstStyle/>
          <a:p>
            <a:r>
              <a:rPr lang="tr-TR" sz="3000" b="1" dirty="0"/>
              <a:t>Aşağıdakilerden hangi ay kış mevsimine aittir?</a:t>
            </a:r>
          </a:p>
          <a:p>
            <a:endParaRPr lang="tr-TR" sz="3000" b="1" dirty="0"/>
          </a:p>
          <a:p>
            <a:pPr marL="565785" indent="-565785">
              <a:buAutoNum type="alphaUcParenR"/>
            </a:pPr>
            <a:r>
              <a:rPr lang="tr-TR" sz="3000" b="1" dirty="0"/>
              <a:t>Şubat</a:t>
            </a:r>
          </a:p>
          <a:p>
            <a:pPr marL="565785" indent="-565785">
              <a:buAutoNum type="alphaUcParenR"/>
            </a:pPr>
            <a:r>
              <a:rPr lang="tr-TR" sz="3000" b="1" dirty="0"/>
              <a:t>Haziran</a:t>
            </a:r>
          </a:p>
          <a:p>
            <a:pPr marL="565785" indent="-565785">
              <a:buAutoNum type="alphaUcParenR"/>
            </a:pPr>
            <a:r>
              <a:rPr lang="tr-TR" sz="3000" b="1" dirty="0"/>
              <a:t>Mayıs</a:t>
            </a:r>
          </a:p>
          <a:p>
            <a:pPr marL="565785" indent="-565785">
              <a:buAutoNum type="alphaUcParenR"/>
            </a:pPr>
            <a:r>
              <a:rPr lang="tr-TR" sz="3000" b="1" dirty="0"/>
              <a:t>Kasım</a:t>
            </a:r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9669" y="-203385"/>
            <a:ext cx="4512271" cy="2575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9670" y="-285288"/>
            <a:ext cx="5207735" cy="2472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Dikdörtgen 1"/>
          <p:cNvSpPr/>
          <p:nvPr/>
        </p:nvSpPr>
        <p:spPr>
          <a:xfrm>
            <a:off x="8333994" y="6493252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8446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644334" y="4104506"/>
            <a:ext cx="3473261" cy="6804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3" name="Dikdörtgen 2"/>
          <p:cNvSpPr/>
          <p:nvPr/>
        </p:nvSpPr>
        <p:spPr>
          <a:xfrm>
            <a:off x="4967424" y="273680"/>
            <a:ext cx="7287526" cy="509529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12" name="Oval 11"/>
          <p:cNvSpPr/>
          <p:nvPr/>
        </p:nvSpPr>
        <p:spPr>
          <a:xfrm>
            <a:off x="13941962" y="1898555"/>
            <a:ext cx="4495938" cy="57808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7" name="Dikdörtgen 6"/>
          <p:cNvSpPr/>
          <p:nvPr/>
        </p:nvSpPr>
        <p:spPr>
          <a:xfrm>
            <a:off x="644334" y="273681"/>
            <a:ext cx="4068677" cy="120973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Başlık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200" dirty="0"/>
              <a:t>Soru-3 </a:t>
            </a:r>
          </a:p>
        </p:txBody>
      </p:sp>
      <p:pic>
        <p:nvPicPr>
          <p:cNvPr id="8" name="İçerik Yer Tutucusu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725" y="-427246"/>
            <a:ext cx="4742241" cy="2611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Metin Yer Tutucusu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tr-TR" sz="3000" b="1" dirty="0"/>
              <a:t>Boşluğa sırasıyla hangileri gelmelidir ?</a:t>
            </a:r>
          </a:p>
          <a:p>
            <a:endParaRPr lang="tr-TR" sz="3000" dirty="0"/>
          </a:p>
          <a:p>
            <a:r>
              <a:rPr lang="tr-TR" sz="3000" dirty="0"/>
              <a:t>A) İyiyim - Cumartesi</a:t>
            </a:r>
          </a:p>
          <a:p>
            <a:r>
              <a:rPr lang="tr-TR" sz="3000" dirty="0"/>
              <a:t>B) Nasılsın -  Çarşamba</a:t>
            </a:r>
          </a:p>
          <a:p>
            <a:r>
              <a:rPr lang="tr-TR" sz="3000" dirty="0"/>
              <a:t>C) Nasılsın – Pazar</a:t>
            </a:r>
          </a:p>
          <a:p>
            <a:r>
              <a:rPr lang="tr-TR" sz="3000" dirty="0"/>
              <a:t>D) </a:t>
            </a:r>
            <a:r>
              <a:rPr lang="tr-TR" sz="3000" dirty="0" err="1"/>
              <a:t>Napıyorsun</a:t>
            </a:r>
            <a:r>
              <a:rPr lang="tr-TR" sz="3000" dirty="0"/>
              <a:t> - Salı</a:t>
            </a:r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9669" y="-203385"/>
            <a:ext cx="4512271" cy="2575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9670" y="-285288"/>
            <a:ext cx="5207735" cy="2472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Metin kutusu 1"/>
          <p:cNvSpPr txBox="1"/>
          <p:nvPr/>
        </p:nvSpPr>
        <p:spPr>
          <a:xfrm>
            <a:off x="4967424" y="295277"/>
            <a:ext cx="7287526" cy="5073697"/>
          </a:xfrm>
          <a:prstGeom prst="rect">
            <a:avLst/>
          </a:prstGeom>
          <a:noFill/>
        </p:spPr>
        <p:txBody>
          <a:bodyPr wrap="square" lIns="113157" tIns="56579" rIns="113157" bIns="56579" rtlCol="0">
            <a:spAutoFit/>
          </a:bodyPr>
          <a:lstStyle/>
          <a:p>
            <a:r>
              <a:rPr lang="tr-TR" sz="3500" dirty="0"/>
              <a:t>Nihal – Alo.</a:t>
            </a:r>
          </a:p>
          <a:p>
            <a:r>
              <a:rPr lang="tr-TR" sz="3500" dirty="0"/>
              <a:t>Cansu - Merhaba Nihal _______?</a:t>
            </a:r>
          </a:p>
          <a:p>
            <a:r>
              <a:rPr lang="tr-TR" sz="3500" dirty="0"/>
              <a:t>Nihal – İyiyim sağ ol , sen ?</a:t>
            </a:r>
          </a:p>
          <a:p>
            <a:r>
              <a:rPr lang="tr-TR" sz="3500" dirty="0"/>
              <a:t>Cansu – Bende iyiyim .</a:t>
            </a:r>
          </a:p>
          <a:p>
            <a:r>
              <a:rPr lang="tr-TR" sz="3500" dirty="0"/>
              <a:t>Nihal – Neden aramıştın .</a:t>
            </a:r>
          </a:p>
          <a:p>
            <a:r>
              <a:rPr lang="tr-TR" sz="3500" dirty="0"/>
              <a:t>Cansu – Birlikte sinemaya gidelim mi ?</a:t>
            </a:r>
          </a:p>
          <a:p>
            <a:r>
              <a:rPr lang="tr-TR" sz="3500" dirty="0"/>
              <a:t>Nihal – Olur , hangi gün ?</a:t>
            </a:r>
          </a:p>
          <a:p>
            <a:r>
              <a:rPr lang="tr-TR" sz="3500" dirty="0"/>
              <a:t>Cansu –  ______ günü uygun mu ?</a:t>
            </a:r>
          </a:p>
          <a:p>
            <a:r>
              <a:rPr lang="tr-TR" sz="3500" dirty="0"/>
              <a:t>Nihal – Tamamdır. Hafta sonu uygun. </a:t>
            </a:r>
          </a:p>
        </p:txBody>
      </p:sp>
      <p:sp>
        <p:nvSpPr>
          <p:cNvPr id="11" name="Dikdörtgen 10"/>
          <p:cNvSpPr/>
          <p:nvPr/>
        </p:nvSpPr>
        <p:spPr>
          <a:xfrm>
            <a:off x="8424734" y="6493014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214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ikdörtgen 9"/>
          <p:cNvSpPr/>
          <p:nvPr/>
        </p:nvSpPr>
        <p:spPr>
          <a:xfrm>
            <a:off x="396131" y="1881775"/>
            <a:ext cx="4652617" cy="45317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15" name="Dikdörtgen 14"/>
          <p:cNvSpPr/>
          <p:nvPr/>
        </p:nvSpPr>
        <p:spPr>
          <a:xfrm>
            <a:off x="5220667" y="1880235"/>
            <a:ext cx="4652617" cy="45317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 dirty="0"/>
          </a:p>
        </p:txBody>
      </p:sp>
      <p:sp>
        <p:nvSpPr>
          <p:cNvPr id="9" name="Serbest Form 8"/>
          <p:cNvSpPr/>
          <p:nvPr/>
        </p:nvSpPr>
        <p:spPr>
          <a:xfrm>
            <a:off x="14041198" y="2012674"/>
            <a:ext cx="5680112" cy="4399356"/>
          </a:xfrm>
          <a:custGeom>
            <a:avLst/>
            <a:gdLst>
              <a:gd name="connsiteX0" fmla="*/ 13647 w 4121623"/>
              <a:gd name="connsiteY0" fmla="*/ 4148920 h 4189863"/>
              <a:gd name="connsiteX1" fmla="*/ 0 w 4121623"/>
              <a:gd name="connsiteY1" fmla="*/ 0 h 4189863"/>
              <a:gd name="connsiteX2" fmla="*/ 2838734 w 4121623"/>
              <a:gd name="connsiteY2" fmla="*/ 13648 h 4189863"/>
              <a:gd name="connsiteX3" fmla="*/ 2811438 w 4121623"/>
              <a:gd name="connsiteY3" fmla="*/ 1078173 h 4189863"/>
              <a:gd name="connsiteX4" fmla="*/ 3548417 w 4121623"/>
              <a:gd name="connsiteY4" fmla="*/ 1078173 h 4189863"/>
              <a:gd name="connsiteX5" fmla="*/ 3548417 w 4121623"/>
              <a:gd name="connsiteY5" fmla="*/ 1774209 h 4189863"/>
              <a:gd name="connsiteX6" fmla="*/ 1856095 w 4121623"/>
              <a:gd name="connsiteY6" fmla="*/ 1787857 h 4189863"/>
              <a:gd name="connsiteX7" fmla="*/ 1828800 w 4121623"/>
              <a:gd name="connsiteY7" fmla="*/ 2265529 h 4189863"/>
              <a:gd name="connsiteX8" fmla="*/ 2238232 w 4121623"/>
              <a:gd name="connsiteY8" fmla="*/ 2292824 h 4189863"/>
              <a:gd name="connsiteX9" fmla="*/ 2251880 w 4121623"/>
              <a:gd name="connsiteY9" fmla="*/ 2879678 h 4189863"/>
              <a:gd name="connsiteX10" fmla="*/ 4121623 w 4121623"/>
              <a:gd name="connsiteY10" fmla="*/ 2879678 h 4189863"/>
              <a:gd name="connsiteX11" fmla="*/ 4121623 w 4121623"/>
              <a:gd name="connsiteY11" fmla="*/ 3603009 h 4189863"/>
              <a:gd name="connsiteX12" fmla="*/ 2797791 w 4121623"/>
              <a:gd name="connsiteY12" fmla="*/ 3575714 h 4189863"/>
              <a:gd name="connsiteX13" fmla="*/ 2784143 w 4121623"/>
              <a:gd name="connsiteY13" fmla="*/ 4189863 h 4189863"/>
              <a:gd name="connsiteX14" fmla="*/ 13647 w 4121623"/>
              <a:gd name="connsiteY14" fmla="*/ 4148920 h 418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21623" h="4189863">
                <a:moveTo>
                  <a:pt x="13647" y="4148920"/>
                </a:moveTo>
                <a:lnTo>
                  <a:pt x="0" y="0"/>
                </a:lnTo>
                <a:lnTo>
                  <a:pt x="2838734" y="13648"/>
                </a:lnTo>
                <a:lnTo>
                  <a:pt x="2811438" y="1078173"/>
                </a:lnTo>
                <a:lnTo>
                  <a:pt x="3548417" y="1078173"/>
                </a:lnTo>
                <a:lnTo>
                  <a:pt x="3548417" y="1774209"/>
                </a:lnTo>
                <a:lnTo>
                  <a:pt x="1856095" y="1787857"/>
                </a:lnTo>
                <a:lnTo>
                  <a:pt x="1828800" y="2265529"/>
                </a:lnTo>
                <a:lnTo>
                  <a:pt x="2238232" y="2292824"/>
                </a:lnTo>
                <a:lnTo>
                  <a:pt x="2251880" y="2879678"/>
                </a:lnTo>
                <a:lnTo>
                  <a:pt x="4121623" y="2879678"/>
                </a:lnTo>
                <a:lnTo>
                  <a:pt x="4121623" y="3603009"/>
                </a:lnTo>
                <a:lnTo>
                  <a:pt x="2797791" y="3575714"/>
                </a:lnTo>
                <a:lnTo>
                  <a:pt x="2784143" y="4189863"/>
                </a:lnTo>
                <a:lnTo>
                  <a:pt x="13647" y="414892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Yuvarlatılmış Dikdörtgen 3"/>
          <p:cNvSpPr/>
          <p:nvPr/>
        </p:nvSpPr>
        <p:spPr>
          <a:xfrm>
            <a:off x="-447262" y="424897"/>
            <a:ext cx="14786168" cy="98290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17228" y="316277"/>
            <a:ext cx="11341418" cy="1200150"/>
          </a:xfrm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Zamirler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40147" y="1881775"/>
            <a:ext cx="11341418" cy="4752261"/>
          </a:xfrm>
        </p:spPr>
        <p:txBody>
          <a:bodyPr/>
          <a:lstStyle/>
          <a:p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(Me)                      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Benim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(mine)</a:t>
            </a:r>
            <a:endParaRPr lang="tr-T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                    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Senin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tr-T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/he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                  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Onun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(her/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him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tr-T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                       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Bizim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tr-T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                      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Sizin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yours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tr-T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Onlar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             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Onların 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theirs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tr-TR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Serbest Form 10"/>
          <p:cNvSpPr/>
          <p:nvPr/>
        </p:nvSpPr>
        <p:spPr>
          <a:xfrm>
            <a:off x="14041197" y="2325449"/>
            <a:ext cx="4095512" cy="3773805"/>
          </a:xfrm>
          <a:custGeom>
            <a:avLst/>
            <a:gdLst>
              <a:gd name="connsiteX0" fmla="*/ 114300 w 2971800"/>
              <a:gd name="connsiteY0" fmla="*/ 3581400 h 3594100"/>
              <a:gd name="connsiteX1" fmla="*/ 88900 w 2971800"/>
              <a:gd name="connsiteY1" fmla="*/ 25400 h 3594100"/>
              <a:gd name="connsiteX2" fmla="*/ 2590800 w 2971800"/>
              <a:gd name="connsiteY2" fmla="*/ 0 h 3594100"/>
              <a:gd name="connsiteX3" fmla="*/ 2590800 w 2971800"/>
              <a:gd name="connsiteY3" fmla="*/ 647700 h 3594100"/>
              <a:gd name="connsiteX4" fmla="*/ 2247900 w 2971800"/>
              <a:gd name="connsiteY4" fmla="*/ 673100 h 3594100"/>
              <a:gd name="connsiteX5" fmla="*/ 2235200 w 2971800"/>
              <a:gd name="connsiteY5" fmla="*/ 1257300 h 3594100"/>
              <a:gd name="connsiteX6" fmla="*/ 1701800 w 2971800"/>
              <a:gd name="connsiteY6" fmla="*/ 1257300 h 3594100"/>
              <a:gd name="connsiteX7" fmla="*/ 1714500 w 2971800"/>
              <a:gd name="connsiteY7" fmla="*/ 1816100 h 3594100"/>
              <a:gd name="connsiteX8" fmla="*/ 2019300 w 2971800"/>
              <a:gd name="connsiteY8" fmla="*/ 1816100 h 3594100"/>
              <a:gd name="connsiteX9" fmla="*/ 2019300 w 2971800"/>
              <a:gd name="connsiteY9" fmla="*/ 2362200 h 3594100"/>
              <a:gd name="connsiteX10" fmla="*/ 2781300 w 2971800"/>
              <a:gd name="connsiteY10" fmla="*/ 2362200 h 3594100"/>
              <a:gd name="connsiteX11" fmla="*/ 2794000 w 2971800"/>
              <a:gd name="connsiteY11" fmla="*/ 2857500 h 3594100"/>
              <a:gd name="connsiteX12" fmla="*/ 2971800 w 2971800"/>
              <a:gd name="connsiteY12" fmla="*/ 2857500 h 3594100"/>
              <a:gd name="connsiteX13" fmla="*/ 2959100 w 2971800"/>
              <a:gd name="connsiteY13" fmla="*/ 3581400 h 3594100"/>
              <a:gd name="connsiteX14" fmla="*/ 0 w 2971800"/>
              <a:gd name="connsiteY14" fmla="*/ 3594100 h 359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71800" h="3594100">
                <a:moveTo>
                  <a:pt x="114300" y="3581400"/>
                </a:moveTo>
                <a:lnTo>
                  <a:pt x="88900" y="25400"/>
                </a:lnTo>
                <a:lnTo>
                  <a:pt x="2590800" y="0"/>
                </a:lnTo>
                <a:lnTo>
                  <a:pt x="2590800" y="647700"/>
                </a:lnTo>
                <a:lnTo>
                  <a:pt x="2247900" y="673100"/>
                </a:lnTo>
                <a:lnTo>
                  <a:pt x="2235200" y="1257300"/>
                </a:lnTo>
                <a:lnTo>
                  <a:pt x="1701800" y="1257300"/>
                </a:lnTo>
                <a:lnTo>
                  <a:pt x="1714500" y="1816100"/>
                </a:lnTo>
                <a:lnTo>
                  <a:pt x="2019300" y="1816100"/>
                </a:lnTo>
                <a:lnTo>
                  <a:pt x="2019300" y="2362200"/>
                </a:lnTo>
                <a:lnTo>
                  <a:pt x="2781300" y="2362200"/>
                </a:lnTo>
                <a:lnTo>
                  <a:pt x="2794000" y="2857500"/>
                </a:lnTo>
                <a:lnTo>
                  <a:pt x="2971800" y="2857500"/>
                </a:lnTo>
                <a:lnTo>
                  <a:pt x="2959100" y="3581400"/>
                </a:lnTo>
                <a:lnTo>
                  <a:pt x="0" y="3594100"/>
                </a:ln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14" name="Serbest Form 13"/>
          <p:cNvSpPr/>
          <p:nvPr/>
        </p:nvSpPr>
        <p:spPr>
          <a:xfrm>
            <a:off x="13545017" y="1634632"/>
            <a:ext cx="4043005" cy="3813810"/>
          </a:xfrm>
          <a:custGeom>
            <a:avLst/>
            <a:gdLst>
              <a:gd name="connsiteX0" fmla="*/ 127000 w 2933700"/>
              <a:gd name="connsiteY0" fmla="*/ 0 h 3632200"/>
              <a:gd name="connsiteX1" fmla="*/ 63500 w 2933700"/>
              <a:gd name="connsiteY1" fmla="*/ 3619500 h 3632200"/>
              <a:gd name="connsiteX2" fmla="*/ 2933700 w 2933700"/>
              <a:gd name="connsiteY2" fmla="*/ 3632200 h 3632200"/>
              <a:gd name="connsiteX3" fmla="*/ 2908300 w 2933700"/>
              <a:gd name="connsiteY3" fmla="*/ 2959100 h 3632200"/>
              <a:gd name="connsiteX4" fmla="*/ 2324100 w 2933700"/>
              <a:gd name="connsiteY4" fmla="*/ 2921000 h 3632200"/>
              <a:gd name="connsiteX5" fmla="*/ 2298700 w 2933700"/>
              <a:gd name="connsiteY5" fmla="*/ 2501900 h 3632200"/>
              <a:gd name="connsiteX6" fmla="*/ 2527300 w 2933700"/>
              <a:gd name="connsiteY6" fmla="*/ 2476500 h 3632200"/>
              <a:gd name="connsiteX7" fmla="*/ 2514600 w 2933700"/>
              <a:gd name="connsiteY7" fmla="*/ 698500 h 3632200"/>
              <a:gd name="connsiteX8" fmla="*/ 2794000 w 2933700"/>
              <a:gd name="connsiteY8" fmla="*/ 685800 h 3632200"/>
              <a:gd name="connsiteX9" fmla="*/ 2781300 w 2933700"/>
              <a:gd name="connsiteY9" fmla="*/ 50800 h 3632200"/>
              <a:gd name="connsiteX10" fmla="*/ 38100 w 2933700"/>
              <a:gd name="connsiteY10" fmla="*/ 0 h 3632200"/>
              <a:gd name="connsiteX11" fmla="*/ 0 w 2933700"/>
              <a:gd name="connsiteY11" fmla="*/ 3594100 h 3632200"/>
              <a:gd name="connsiteX12" fmla="*/ 152400 w 2933700"/>
              <a:gd name="connsiteY12" fmla="*/ 3606800 h 363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33700" h="3632200">
                <a:moveTo>
                  <a:pt x="127000" y="0"/>
                </a:moveTo>
                <a:lnTo>
                  <a:pt x="63500" y="3619500"/>
                </a:lnTo>
                <a:lnTo>
                  <a:pt x="2933700" y="3632200"/>
                </a:lnTo>
                <a:lnTo>
                  <a:pt x="2908300" y="2959100"/>
                </a:lnTo>
                <a:lnTo>
                  <a:pt x="2324100" y="2921000"/>
                </a:lnTo>
                <a:lnTo>
                  <a:pt x="2298700" y="2501900"/>
                </a:lnTo>
                <a:lnTo>
                  <a:pt x="2527300" y="2476500"/>
                </a:lnTo>
                <a:cubicBezTo>
                  <a:pt x="2523067" y="1883833"/>
                  <a:pt x="2518833" y="1291167"/>
                  <a:pt x="2514600" y="698500"/>
                </a:cubicBezTo>
                <a:lnTo>
                  <a:pt x="2794000" y="685800"/>
                </a:lnTo>
                <a:lnTo>
                  <a:pt x="2781300" y="50800"/>
                </a:lnTo>
                <a:lnTo>
                  <a:pt x="38100" y="0"/>
                </a:lnTo>
                <a:lnTo>
                  <a:pt x="0" y="3594100"/>
                </a:lnTo>
                <a:lnTo>
                  <a:pt x="152400" y="360680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8353681" y="6486867"/>
            <a:ext cx="42478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1196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olu Çerçeve 24"/>
          <p:cNvSpPr/>
          <p:nvPr/>
        </p:nvSpPr>
        <p:spPr>
          <a:xfrm>
            <a:off x="159748" y="1513822"/>
            <a:ext cx="7839646" cy="2419469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Dikdörtgen 3"/>
          <p:cNvSpPr/>
          <p:nvPr/>
        </p:nvSpPr>
        <p:spPr>
          <a:xfrm>
            <a:off x="-149554" y="424897"/>
            <a:ext cx="13793807" cy="9073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Öğrenci = </a:t>
            </a:r>
            <a:r>
              <a:rPr lang="tr-TR" dirty="0" err="1" smtClean="0">
                <a:solidFill>
                  <a:schemeClr val="bg1"/>
                </a:solidFill>
              </a:rPr>
              <a:t>Student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 flipH="1" flipV="1">
            <a:off x="14835086" y="2844366"/>
            <a:ext cx="99236" cy="4082854"/>
          </a:xfrm>
        </p:spPr>
        <p:txBody>
          <a:bodyPr>
            <a:normAutofit fontScale="40000" lnSpcReduction="20000"/>
          </a:bodyPr>
          <a:lstStyle/>
          <a:p>
            <a:r>
              <a:rPr lang="tr-TR" dirty="0" smtClean="0"/>
              <a:t>Ben </a:t>
            </a:r>
          </a:p>
          <a:p>
            <a:r>
              <a:rPr lang="tr-TR" dirty="0" smtClean="0"/>
              <a:t>Sen</a:t>
            </a:r>
          </a:p>
          <a:p>
            <a:r>
              <a:rPr lang="tr-TR" dirty="0" smtClean="0"/>
              <a:t>O</a:t>
            </a:r>
          </a:p>
          <a:p>
            <a:r>
              <a:rPr lang="tr-TR" dirty="0" smtClean="0"/>
              <a:t>Biz</a:t>
            </a:r>
          </a:p>
          <a:p>
            <a:r>
              <a:rPr lang="tr-TR" dirty="0" smtClean="0"/>
              <a:t>Siz</a:t>
            </a:r>
          </a:p>
          <a:p>
            <a:r>
              <a:rPr lang="tr-TR" dirty="0" smtClean="0"/>
              <a:t>Onlar</a:t>
            </a:r>
          </a:p>
          <a:p>
            <a:endParaRPr lang="tr-TR" dirty="0"/>
          </a:p>
        </p:txBody>
      </p:sp>
      <p:cxnSp>
        <p:nvCxnSpPr>
          <p:cNvPr id="6" name="Düz Ok Bağlayıcısı 5"/>
          <p:cNvCxnSpPr/>
          <p:nvPr/>
        </p:nvCxnSpPr>
        <p:spPr>
          <a:xfrm>
            <a:off x="13392729" y="1821582"/>
            <a:ext cx="198472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Metin kutusu 8"/>
          <p:cNvSpPr txBox="1"/>
          <p:nvPr/>
        </p:nvSpPr>
        <p:spPr>
          <a:xfrm>
            <a:off x="545099" y="1821582"/>
            <a:ext cx="1031629" cy="729816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4000" dirty="0"/>
              <a:t>Ben</a:t>
            </a:r>
          </a:p>
        </p:txBody>
      </p:sp>
      <p:cxnSp>
        <p:nvCxnSpPr>
          <p:cNvPr id="11" name="Düz Ok Bağlayıcısı 10"/>
          <p:cNvCxnSpPr>
            <a:stCxn id="9" idx="3"/>
          </p:cNvCxnSpPr>
          <p:nvPr/>
        </p:nvCxnSpPr>
        <p:spPr>
          <a:xfrm flipV="1">
            <a:off x="1576728" y="2128590"/>
            <a:ext cx="2243159" cy="57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Metin kutusu 11"/>
          <p:cNvSpPr txBox="1"/>
          <p:nvPr/>
        </p:nvSpPr>
        <p:spPr>
          <a:xfrm>
            <a:off x="3859643" y="1886214"/>
            <a:ext cx="3326039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 bir öğrenciyim.</a:t>
            </a:r>
          </a:p>
        </p:txBody>
      </p:sp>
      <p:sp>
        <p:nvSpPr>
          <p:cNvPr id="13" name="Metin kutusu 12"/>
          <p:cNvSpPr txBox="1"/>
          <p:nvPr/>
        </p:nvSpPr>
        <p:spPr>
          <a:xfrm>
            <a:off x="564980" y="2370961"/>
            <a:ext cx="1103764" cy="729816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4000" dirty="0"/>
              <a:t>Sen </a:t>
            </a:r>
          </a:p>
        </p:txBody>
      </p:sp>
      <p:cxnSp>
        <p:nvCxnSpPr>
          <p:cNvPr id="15" name="Düz Ok Bağlayıcısı 14"/>
          <p:cNvCxnSpPr/>
          <p:nvPr/>
        </p:nvCxnSpPr>
        <p:spPr>
          <a:xfrm>
            <a:off x="1685457" y="2677968"/>
            <a:ext cx="217418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Metin kutusu 17"/>
          <p:cNvSpPr txBox="1"/>
          <p:nvPr/>
        </p:nvSpPr>
        <p:spPr>
          <a:xfrm>
            <a:off x="3859643" y="2435593"/>
            <a:ext cx="3156120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 bir öğrencisin.</a:t>
            </a:r>
          </a:p>
        </p:txBody>
      </p:sp>
      <p:sp>
        <p:nvSpPr>
          <p:cNvPr id="20" name="Metin kutusu 19"/>
          <p:cNvSpPr txBox="1"/>
          <p:nvPr/>
        </p:nvSpPr>
        <p:spPr>
          <a:xfrm>
            <a:off x="637383" y="2893647"/>
            <a:ext cx="525080" cy="652872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500" dirty="0"/>
              <a:t>O</a:t>
            </a:r>
          </a:p>
        </p:txBody>
      </p:sp>
      <p:cxnSp>
        <p:nvCxnSpPr>
          <p:cNvPr id="22" name="Düz Ok Bağlayıcısı 21"/>
          <p:cNvCxnSpPr/>
          <p:nvPr/>
        </p:nvCxnSpPr>
        <p:spPr>
          <a:xfrm>
            <a:off x="1685457" y="3168337"/>
            <a:ext cx="217418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Metin kutusu 22"/>
          <p:cNvSpPr txBox="1"/>
          <p:nvPr/>
        </p:nvSpPr>
        <p:spPr>
          <a:xfrm>
            <a:off x="3893623" y="2998237"/>
            <a:ext cx="2378664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bir öğrenci.</a:t>
            </a:r>
          </a:p>
        </p:txBody>
      </p:sp>
      <p:sp>
        <p:nvSpPr>
          <p:cNvPr id="26" name="Dolu Çerçeve 25"/>
          <p:cNvSpPr/>
          <p:nvPr/>
        </p:nvSpPr>
        <p:spPr>
          <a:xfrm>
            <a:off x="196080" y="4317505"/>
            <a:ext cx="7839646" cy="2419469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 dirty="0" smtClean="0"/>
          </a:p>
        </p:txBody>
      </p:sp>
      <p:sp>
        <p:nvSpPr>
          <p:cNvPr id="27" name="Metin kutusu 26"/>
          <p:cNvSpPr txBox="1"/>
          <p:nvPr/>
        </p:nvSpPr>
        <p:spPr>
          <a:xfrm>
            <a:off x="637383" y="4654394"/>
            <a:ext cx="826445" cy="729816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4000" dirty="0"/>
              <a:t>Biz</a:t>
            </a:r>
          </a:p>
        </p:txBody>
      </p:sp>
      <p:cxnSp>
        <p:nvCxnSpPr>
          <p:cNvPr id="29" name="Düz Ok Bağlayıcısı 28"/>
          <p:cNvCxnSpPr>
            <a:stCxn id="27" idx="3"/>
          </p:cNvCxnSpPr>
          <p:nvPr/>
        </p:nvCxnSpPr>
        <p:spPr>
          <a:xfrm flipV="1">
            <a:off x="1463828" y="4961402"/>
            <a:ext cx="2395815" cy="57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Metin kutusu 30"/>
          <p:cNvSpPr txBox="1"/>
          <p:nvPr/>
        </p:nvSpPr>
        <p:spPr>
          <a:xfrm>
            <a:off x="3859644" y="4719026"/>
            <a:ext cx="2487669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 öğrenciyiz.</a:t>
            </a:r>
          </a:p>
        </p:txBody>
      </p:sp>
      <p:sp>
        <p:nvSpPr>
          <p:cNvPr id="32" name="Metin kutusu 31"/>
          <p:cNvSpPr txBox="1"/>
          <p:nvPr/>
        </p:nvSpPr>
        <p:spPr>
          <a:xfrm>
            <a:off x="658689" y="5220233"/>
            <a:ext cx="783163" cy="729816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4000" dirty="0"/>
              <a:t>Siz</a:t>
            </a:r>
          </a:p>
        </p:txBody>
      </p:sp>
      <p:cxnSp>
        <p:nvCxnSpPr>
          <p:cNvPr id="34" name="Düz Ok Bağlayıcısı 33"/>
          <p:cNvCxnSpPr>
            <a:stCxn id="32" idx="3"/>
          </p:cNvCxnSpPr>
          <p:nvPr/>
        </p:nvCxnSpPr>
        <p:spPr>
          <a:xfrm flipV="1">
            <a:off x="1441852" y="5527240"/>
            <a:ext cx="2417792" cy="579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Metin kutusu 34"/>
          <p:cNvSpPr txBox="1"/>
          <p:nvPr/>
        </p:nvSpPr>
        <p:spPr>
          <a:xfrm>
            <a:off x="3859644" y="5284866"/>
            <a:ext cx="2724913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 öğrencisiniz.</a:t>
            </a:r>
          </a:p>
        </p:txBody>
      </p:sp>
      <p:sp>
        <p:nvSpPr>
          <p:cNvPr id="36" name="Metin kutusu 35"/>
          <p:cNvSpPr txBox="1"/>
          <p:nvPr/>
        </p:nvSpPr>
        <p:spPr>
          <a:xfrm>
            <a:off x="557237" y="5834246"/>
            <a:ext cx="1235210" cy="652872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500" dirty="0"/>
              <a:t>Onlar</a:t>
            </a:r>
          </a:p>
        </p:txBody>
      </p:sp>
      <p:cxnSp>
        <p:nvCxnSpPr>
          <p:cNvPr id="38" name="Düz Ok Bağlayıcısı 37"/>
          <p:cNvCxnSpPr>
            <a:stCxn id="36" idx="3"/>
          </p:cNvCxnSpPr>
          <p:nvPr/>
        </p:nvCxnSpPr>
        <p:spPr>
          <a:xfrm flipV="1">
            <a:off x="1792447" y="6108937"/>
            <a:ext cx="2067197" cy="517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Metin kutusu 38"/>
          <p:cNvSpPr txBox="1"/>
          <p:nvPr/>
        </p:nvSpPr>
        <p:spPr>
          <a:xfrm>
            <a:off x="3819888" y="5866563"/>
            <a:ext cx="2872261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Onlar öğrenciler.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72994" y="1633165"/>
            <a:ext cx="4721169" cy="9243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ikdörtgen 6"/>
          <p:cNvSpPr/>
          <p:nvPr/>
        </p:nvSpPr>
        <p:spPr>
          <a:xfrm>
            <a:off x="8379397" y="6493014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580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8" grpId="0"/>
      <p:bldP spid="20" grpId="0"/>
      <p:bldP spid="23" grpId="0"/>
      <p:bldP spid="27" grpId="0"/>
      <p:bldP spid="31" grpId="0"/>
      <p:bldP spid="32" grpId="0"/>
      <p:bldP spid="35" grpId="0"/>
      <p:bldP spid="36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olu Çerçeve 24"/>
          <p:cNvSpPr/>
          <p:nvPr/>
        </p:nvSpPr>
        <p:spPr>
          <a:xfrm>
            <a:off x="148154" y="1468232"/>
            <a:ext cx="7839646" cy="2419469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Dikdörtgen 3"/>
          <p:cNvSpPr/>
          <p:nvPr/>
        </p:nvSpPr>
        <p:spPr>
          <a:xfrm>
            <a:off x="-149555" y="424897"/>
            <a:ext cx="13793807" cy="9073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Araba = Car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 flipH="1" flipV="1">
            <a:off x="14835086" y="2844366"/>
            <a:ext cx="99236" cy="4082854"/>
          </a:xfrm>
        </p:spPr>
        <p:txBody>
          <a:bodyPr>
            <a:normAutofit fontScale="40000" lnSpcReduction="20000"/>
          </a:bodyPr>
          <a:lstStyle/>
          <a:p>
            <a:r>
              <a:rPr lang="tr-TR" dirty="0" smtClean="0"/>
              <a:t>Ben </a:t>
            </a:r>
          </a:p>
          <a:p>
            <a:r>
              <a:rPr lang="tr-TR" dirty="0" smtClean="0"/>
              <a:t>Sen</a:t>
            </a:r>
          </a:p>
          <a:p>
            <a:r>
              <a:rPr lang="tr-TR" dirty="0" smtClean="0"/>
              <a:t>O</a:t>
            </a:r>
          </a:p>
          <a:p>
            <a:r>
              <a:rPr lang="tr-TR" dirty="0" smtClean="0"/>
              <a:t>Biz</a:t>
            </a:r>
          </a:p>
          <a:p>
            <a:r>
              <a:rPr lang="tr-TR" dirty="0" smtClean="0"/>
              <a:t>Siz</a:t>
            </a:r>
          </a:p>
          <a:p>
            <a:r>
              <a:rPr lang="tr-TR" dirty="0" smtClean="0"/>
              <a:t>Onlar</a:t>
            </a:r>
          </a:p>
          <a:p>
            <a:endParaRPr lang="tr-TR" dirty="0"/>
          </a:p>
        </p:txBody>
      </p:sp>
      <p:cxnSp>
        <p:nvCxnSpPr>
          <p:cNvPr id="6" name="Düz Ok Bağlayıcısı 5"/>
          <p:cNvCxnSpPr/>
          <p:nvPr/>
        </p:nvCxnSpPr>
        <p:spPr>
          <a:xfrm>
            <a:off x="13392729" y="1821582"/>
            <a:ext cx="198472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Metin kutusu 8"/>
          <p:cNvSpPr txBox="1"/>
          <p:nvPr/>
        </p:nvSpPr>
        <p:spPr>
          <a:xfrm>
            <a:off x="545099" y="1821582"/>
            <a:ext cx="1559017" cy="729816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4000" dirty="0"/>
              <a:t>Benim</a:t>
            </a:r>
          </a:p>
        </p:txBody>
      </p:sp>
      <p:cxnSp>
        <p:nvCxnSpPr>
          <p:cNvPr id="11" name="Düz Ok Bağlayıcısı 10"/>
          <p:cNvCxnSpPr>
            <a:stCxn id="9" idx="3"/>
          </p:cNvCxnSpPr>
          <p:nvPr/>
        </p:nvCxnSpPr>
        <p:spPr>
          <a:xfrm flipV="1">
            <a:off x="2104116" y="2128589"/>
            <a:ext cx="1715772" cy="579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Metin kutusu 11"/>
          <p:cNvSpPr txBox="1"/>
          <p:nvPr/>
        </p:nvSpPr>
        <p:spPr>
          <a:xfrm>
            <a:off x="3859643" y="1886214"/>
            <a:ext cx="3211905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Benim arabam var.</a:t>
            </a:r>
          </a:p>
        </p:txBody>
      </p:sp>
      <p:sp>
        <p:nvSpPr>
          <p:cNvPr id="13" name="Metin kutusu 12"/>
          <p:cNvSpPr txBox="1"/>
          <p:nvPr/>
        </p:nvSpPr>
        <p:spPr>
          <a:xfrm>
            <a:off x="564979" y="2370961"/>
            <a:ext cx="1374672" cy="729816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4000" dirty="0"/>
              <a:t>Senin</a:t>
            </a:r>
          </a:p>
        </p:txBody>
      </p:sp>
      <p:cxnSp>
        <p:nvCxnSpPr>
          <p:cNvPr id="15" name="Düz Ok Bağlayıcısı 14"/>
          <p:cNvCxnSpPr/>
          <p:nvPr/>
        </p:nvCxnSpPr>
        <p:spPr>
          <a:xfrm>
            <a:off x="2087518" y="2677966"/>
            <a:ext cx="1772125" cy="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Metin kutusu 17"/>
          <p:cNvSpPr txBox="1"/>
          <p:nvPr/>
        </p:nvSpPr>
        <p:spPr>
          <a:xfrm>
            <a:off x="3859644" y="2435593"/>
            <a:ext cx="2965042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Senin araban var.</a:t>
            </a:r>
          </a:p>
        </p:txBody>
      </p:sp>
      <p:sp>
        <p:nvSpPr>
          <p:cNvPr id="20" name="Metin kutusu 19"/>
          <p:cNvSpPr txBox="1"/>
          <p:nvPr/>
        </p:nvSpPr>
        <p:spPr>
          <a:xfrm>
            <a:off x="637383" y="2893647"/>
            <a:ext cx="1232004" cy="1191481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500" dirty="0"/>
              <a:t>Onun</a:t>
            </a:r>
          </a:p>
          <a:p>
            <a:endParaRPr lang="tr-TR" sz="3500" dirty="0"/>
          </a:p>
        </p:txBody>
      </p:sp>
      <p:cxnSp>
        <p:nvCxnSpPr>
          <p:cNvPr id="22" name="Düz Ok Bağlayıcısı 21"/>
          <p:cNvCxnSpPr/>
          <p:nvPr/>
        </p:nvCxnSpPr>
        <p:spPr>
          <a:xfrm>
            <a:off x="2268669" y="3168337"/>
            <a:ext cx="159097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Metin kutusu 22"/>
          <p:cNvSpPr txBox="1"/>
          <p:nvPr/>
        </p:nvSpPr>
        <p:spPr>
          <a:xfrm>
            <a:off x="3893623" y="2998237"/>
            <a:ext cx="3003515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Onun arabası var.</a:t>
            </a:r>
          </a:p>
        </p:txBody>
      </p:sp>
      <p:sp>
        <p:nvSpPr>
          <p:cNvPr id="26" name="Dolu Çerçeve 25"/>
          <p:cNvSpPr/>
          <p:nvPr/>
        </p:nvSpPr>
        <p:spPr>
          <a:xfrm>
            <a:off x="196080" y="4317505"/>
            <a:ext cx="7839646" cy="2419469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 dirty="0" smtClean="0"/>
          </a:p>
        </p:txBody>
      </p:sp>
      <p:sp>
        <p:nvSpPr>
          <p:cNvPr id="27" name="Metin kutusu 26"/>
          <p:cNvSpPr txBox="1"/>
          <p:nvPr/>
        </p:nvSpPr>
        <p:spPr>
          <a:xfrm>
            <a:off x="637384" y="4654394"/>
            <a:ext cx="1353832" cy="729816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4000" dirty="0"/>
              <a:t>Bizim</a:t>
            </a:r>
          </a:p>
        </p:txBody>
      </p:sp>
      <p:cxnSp>
        <p:nvCxnSpPr>
          <p:cNvPr id="29" name="Düz Ok Bağlayıcısı 28"/>
          <p:cNvCxnSpPr>
            <a:stCxn id="27" idx="3"/>
          </p:cNvCxnSpPr>
          <p:nvPr/>
        </p:nvCxnSpPr>
        <p:spPr>
          <a:xfrm flipV="1">
            <a:off x="1991216" y="4961401"/>
            <a:ext cx="1868428" cy="579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Metin kutusu 30"/>
          <p:cNvSpPr txBox="1"/>
          <p:nvPr/>
        </p:nvSpPr>
        <p:spPr>
          <a:xfrm>
            <a:off x="3859644" y="4719026"/>
            <a:ext cx="3304879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Bizim arabamız var.</a:t>
            </a:r>
          </a:p>
        </p:txBody>
      </p:sp>
      <p:sp>
        <p:nvSpPr>
          <p:cNvPr id="32" name="Metin kutusu 31"/>
          <p:cNvSpPr txBox="1"/>
          <p:nvPr/>
        </p:nvSpPr>
        <p:spPr>
          <a:xfrm>
            <a:off x="658689" y="5220233"/>
            <a:ext cx="1169487" cy="729816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4000" dirty="0"/>
              <a:t>Sizin</a:t>
            </a:r>
          </a:p>
        </p:txBody>
      </p:sp>
      <p:cxnSp>
        <p:nvCxnSpPr>
          <p:cNvPr id="34" name="Düz Ok Bağlayıcısı 33"/>
          <p:cNvCxnSpPr>
            <a:stCxn id="32" idx="3"/>
          </p:cNvCxnSpPr>
          <p:nvPr/>
        </p:nvCxnSpPr>
        <p:spPr>
          <a:xfrm flipV="1">
            <a:off x="1828176" y="5527240"/>
            <a:ext cx="2031468" cy="579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Metin kutusu 34"/>
          <p:cNvSpPr txBox="1"/>
          <p:nvPr/>
        </p:nvSpPr>
        <p:spPr>
          <a:xfrm>
            <a:off x="3859644" y="5284866"/>
            <a:ext cx="3058017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Sizin arabanız var.</a:t>
            </a:r>
          </a:p>
        </p:txBody>
      </p:sp>
      <p:sp>
        <p:nvSpPr>
          <p:cNvPr id="36" name="Metin kutusu 35"/>
          <p:cNvSpPr txBox="1"/>
          <p:nvPr/>
        </p:nvSpPr>
        <p:spPr>
          <a:xfrm>
            <a:off x="557237" y="5834246"/>
            <a:ext cx="1573444" cy="652872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500" dirty="0"/>
              <a:t>Onların</a:t>
            </a:r>
          </a:p>
        </p:txBody>
      </p:sp>
      <p:cxnSp>
        <p:nvCxnSpPr>
          <p:cNvPr id="38" name="Düz Ok Bağlayıcısı 37"/>
          <p:cNvCxnSpPr>
            <a:stCxn id="36" idx="3"/>
          </p:cNvCxnSpPr>
          <p:nvPr/>
        </p:nvCxnSpPr>
        <p:spPr>
          <a:xfrm flipV="1">
            <a:off x="2130681" y="6108937"/>
            <a:ext cx="1728963" cy="517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Metin kutusu 38"/>
          <p:cNvSpPr txBox="1"/>
          <p:nvPr/>
        </p:nvSpPr>
        <p:spPr>
          <a:xfrm>
            <a:off x="3819888" y="5866563"/>
            <a:ext cx="3311291" cy="575928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Onların arabası var.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58635" y="646583"/>
            <a:ext cx="5508417" cy="9243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268" y="4475264"/>
            <a:ext cx="7054367" cy="3267346"/>
          </a:xfrm>
          <a:prstGeom prst="rect">
            <a:avLst/>
          </a:prstGeom>
        </p:spPr>
      </p:pic>
      <p:sp>
        <p:nvSpPr>
          <p:cNvPr id="7" name="Dikdörtgen 6"/>
          <p:cNvSpPr/>
          <p:nvPr/>
        </p:nvSpPr>
        <p:spPr>
          <a:xfrm>
            <a:off x="8353682" y="6487118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704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8" grpId="0"/>
      <p:bldP spid="20" grpId="0"/>
      <p:bldP spid="23" grpId="0"/>
      <p:bldP spid="27" grpId="0"/>
      <p:bldP spid="31" grpId="0"/>
      <p:bldP spid="32" grpId="0"/>
      <p:bldP spid="35" grpId="0"/>
      <p:bldP spid="36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atlanmış Nesne 9"/>
          <p:cNvSpPr/>
          <p:nvPr/>
        </p:nvSpPr>
        <p:spPr>
          <a:xfrm>
            <a:off x="644334" y="1490542"/>
            <a:ext cx="5656453" cy="5062236"/>
          </a:xfrm>
          <a:prstGeom prst="foldedCorne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>
              <a:solidFill>
                <a:srgbClr val="7030A0"/>
              </a:solidFill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-253091" y="433435"/>
            <a:ext cx="12949601" cy="7560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>
              <a:solidFill>
                <a:srgbClr val="7030A0"/>
              </a:solidFill>
            </a:endParaRPr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90633" y="169328"/>
            <a:ext cx="11341418" cy="1200150"/>
          </a:xfrm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Günler / </a:t>
            </a:r>
            <a:r>
              <a:rPr lang="tr-TR" dirty="0" err="1" smtClean="0">
                <a:solidFill>
                  <a:schemeClr val="bg1"/>
                </a:solidFill>
              </a:rPr>
              <a:t>Days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30079" y="1680211"/>
            <a:ext cx="11128690" cy="4752261"/>
          </a:xfrm>
        </p:spPr>
        <p:txBody>
          <a:bodyPr>
            <a:normAutofit lnSpcReduction="10000"/>
          </a:bodyPr>
          <a:lstStyle/>
          <a:p>
            <a:r>
              <a:rPr lang="tr-TR" dirty="0" smtClean="0">
                <a:solidFill>
                  <a:srgbClr val="7030A0"/>
                </a:solidFill>
              </a:rPr>
              <a:t>Pazartesi 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Monday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tr-T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tr-TR" dirty="0" smtClean="0">
                <a:solidFill>
                  <a:srgbClr val="7030A0"/>
                </a:solidFill>
              </a:rPr>
              <a:t>Salı 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Tuesday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tr-T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tr-TR" dirty="0" smtClean="0">
                <a:solidFill>
                  <a:srgbClr val="7030A0"/>
                </a:solidFill>
              </a:rPr>
              <a:t>Çarşamba 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Wednesday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tr-T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tr-TR" dirty="0" smtClean="0">
                <a:solidFill>
                  <a:srgbClr val="7030A0"/>
                </a:solidFill>
              </a:rPr>
              <a:t>Perşembe 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Thrusday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tr-T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tr-TR" dirty="0" smtClean="0">
                <a:solidFill>
                  <a:srgbClr val="7030A0"/>
                </a:solidFill>
              </a:rPr>
              <a:t>Cuma 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Friday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tr-T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tr-TR" b="1" dirty="0" smtClean="0">
                <a:solidFill>
                  <a:srgbClr val="7030A0"/>
                </a:solidFill>
              </a:rPr>
              <a:t>Cumartesi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tr-TR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Saturday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tr-TR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tr-TR" b="1" dirty="0" smtClean="0">
                <a:solidFill>
                  <a:srgbClr val="7030A0"/>
                </a:solidFill>
              </a:rPr>
              <a:t>Pazar </a:t>
            </a:r>
            <a:r>
              <a:rPr lang="tr-T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(Sunday)</a:t>
            </a:r>
            <a:endParaRPr lang="tr-T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ağ Ayraç 3"/>
          <p:cNvSpPr/>
          <p:nvPr/>
        </p:nvSpPr>
        <p:spPr>
          <a:xfrm>
            <a:off x="6474801" y="1559023"/>
            <a:ext cx="992360" cy="340957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3157" tIns="56579" rIns="113157" bIns="56579" rtlCol="0" anchor="ctr"/>
          <a:lstStyle/>
          <a:p>
            <a:pPr algn="ctr"/>
            <a:r>
              <a:rPr lang="tr-T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</a:t>
            </a:r>
            <a:endParaRPr lang="tr-T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5010720" y="3222408"/>
            <a:ext cx="228589" cy="1037593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endParaRPr lang="tr-TR" sz="3000" dirty="0"/>
          </a:p>
          <a:p>
            <a:endParaRPr lang="tr-TR" sz="3000" dirty="0"/>
          </a:p>
        </p:txBody>
      </p:sp>
      <p:sp>
        <p:nvSpPr>
          <p:cNvPr id="6" name="Sağ Ayraç 5"/>
          <p:cNvSpPr/>
          <p:nvPr/>
        </p:nvSpPr>
        <p:spPr>
          <a:xfrm>
            <a:off x="6474801" y="5116218"/>
            <a:ext cx="992360" cy="14365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7" name="Metin kutusu 6"/>
          <p:cNvSpPr txBox="1"/>
          <p:nvPr/>
        </p:nvSpPr>
        <p:spPr>
          <a:xfrm>
            <a:off x="14239670" y="769403"/>
            <a:ext cx="1660647" cy="498984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sz="2500" dirty="0"/>
              <a:t>Hafta Sonu</a:t>
            </a:r>
          </a:p>
        </p:txBody>
      </p:sp>
      <p:sp>
        <p:nvSpPr>
          <p:cNvPr id="12" name="Metin kutusu 11"/>
          <p:cNvSpPr txBox="1"/>
          <p:nvPr/>
        </p:nvSpPr>
        <p:spPr>
          <a:xfrm>
            <a:off x="7754428" y="2995999"/>
            <a:ext cx="2680670" cy="452817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dirty="0" smtClean="0"/>
              <a:t>HAFTA İÇİ  </a:t>
            </a:r>
            <a:r>
              <a:rPr lang="tr-TR" dirty="0" smtClean="0"/>
              <a:t>(</a:t>
            </a:r>
            <a:r>
              <a:rPr lang="tr-TR" dirty="0" err="1" smtClean="0"/>
              <a:t>Weekday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13" name="Metin kutusu 12"/>
          <p:cNvSpPr txBox="1"/>
          <p:nvPr/>
        </p:nvSpPr>
        <p:spPr>
          <a:xfrm>
            <a:off x="7789328" y="5490243"/>
            <a:ext cx="3035575" cy="452817"/>
          </a:xfrm>
          <a:prstGeom prst="rect">
            <a:avLst/>
          </a:prstGeom>
          <a:noFill/>
        </p:spPr>
        <p:txBody>
          <a:bodyPr wrap="none" lIns="113157" tIns="56579" rIns="113157" bIns="56579" rtlCol="0">
            <a:spAutoFit/>
          </a:bodyPr>
          <a:lstStyle/>
          <a:p>
            <a:r>
              <a:rPr lang="tr-TR" dirty="0" smtClean="0"/>
              <a:t>HAFTA SONU </a:t>
            </a:r>
            <a:r>
              <a:rPr lang="tr-TR" dirty="0" smtClean="0"/>
              <a:t>(</a:t>
            </a:r>
            <a:r>
              <a:rPr lang="tr-TR" dirty="0" err="1" smtClean="0"/>
              <a:t>Weekend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9" name="Dikdörtgen 8"/>
          <p:cNvSpPr/>
          <p:nvPr/>
        </p:nvSpPr>
        <p:spPr>
          <a:xfrm>
            <a:off x="8311151" y="6491112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31469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atlanmış Nesne 4"/>
          <p:cNvSpPr/>
          <p:nvPr/>
        </p:nvSpPr>
        <p:spPr>
          <a:xfrm>
            <a:off x="545098" y="1634632"/>
            <a:ext cx="7442702" cy="4558106"/>
          </a:xfrm>
          <a:prstGeom prst="foldedCorner">
            <a:avLst>
              <a:gd name="adj" fmla="val 2675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Dikdörtgen 3"/>
          <p:cNvSpPr/>
          <p:nvPr/>
        </p:nvSpPr>
        <p:spPr>
          <a:xfrm>
            <a:off x="-348026" y="500506"/>
            <a:ext cx="14289988" cy="90730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Okuma Metni </a:t>
            </a:r>
            <a:r>
              <a:rPr lang="tr-TR" dirty="0" smtClean="0">
                <a:solidFill>
                  <a:schemeClr val="bg1"/>
                </a:solidFill>
              </a:rPr>
              <a:t>/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Alican: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Merhaba Mehmet.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Mehmet: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Merhaba Alican.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Alican: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Bugün günlerden ne ? 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Mehmet :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Bugün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Cuma 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Alican: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Sağ ol . 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345127" y="6493014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802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atlanmış Nesne 4"/>
          <p:cNvSpPr/>
          <p:nvPr/>
        </p:nvSpPr>
        <p:spPr>
          <a:xfrm>
            <a:off x="545098" y="1634632"/>
            <a:ext cx="8236590" cy="4612112"/>
          </a:xfrm>
          <a:prstGeom prst="foldedCorner">
            <a:avLst>
              <a:gd name="adj" fmla="val 1551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Dikdörtgen 3"/>
          <p:cNvSpPr/>
          <p:nvPr/>
        </p:nvSpPr>
        <p:spPr>
          <a:xfrm>
            <a:off x="-348026" y="500506"/>
            <a:ext cx="14289988" cy="90730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Okuma </a:t>
            </a:r>
            <a:r>
              <a:rPr lang="tr-TR" dirty="0" smtClean="0">
                <a:solidFill>
                  <a:schemeClr val="bg1"/>
                </a:solidFill>
              </a:rPr>
              <a:t>Metni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Ahmet: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Selam.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Mehmet: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Selam.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Ahmet: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Hafta sonu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müsaitsen bize 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gelir misin. Beraber çay içeriz .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Mehmet :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Cumartesi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kursum var 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Ama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pazar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günü gelirim.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Ahmet: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Peki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pazar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günü görüşürüz.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Mehmet: </a:t>
            </a:r>
            <a:r>
              <a:rPr lang="tr-T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Hoşçakal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tr-T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8353682" y="6493014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171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atlanmış Nesne 4"/>
          <p:cNvSpPr/>
          <p:nvPr/>
        </p:nvSpPr>
        <p:spPr>
          <a:xfrm>
            <a:off x="545098" y="1634632"/>
            <a:ext cx="8236590" cy="3856028"/>
          </a:xfrm>
          <a:prstGeom prst="foldedCorner">
            <a:avLst>
              <a:gd name="adj" fmla="val 3430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-348026" y="500506"/>
            <a:ext cx="14289988" cy="90730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Okuma </a:t>
            </a:r>
            <a:r>
              <a:rPr lang="tr-TR" dirty="0" smtClean="0">
                <a:solidFill>
                  <a:schemeClr val="bg1"/>
                </a:solidFill>
              </a:rPr>
              <a:t>Metni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30079" y="1680211"/>
            <a:ext cx="11327162" cy="373484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Ferit: </a:t>
            </a:r>
            <a:r>
              <a:rPr lang="tr-T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N’aber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Levent:</a:t>
            </a:r>
            <a:r>
              <a:rPr lang="tr-T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İyilik ,senden ne haber ?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Ferit: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Bende iyiyim. Sağ ol.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Levent:</a:t>
            </a:r>
            <a:r>
              <a:rPr lang="tr-T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Salı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günü kütüphanede</a:t>
            </a:r>
          </a:p>
          <a:p>
            <a:pPr marL="0" indent="0">
              <a:buNone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birlikte sınava çalışalım mı ?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Ferit: </a:t>
            </a: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İyi fikir.</a:t>
            </a:r>
          </a:p>
          <a:p>
            <a:pPr marL="0" indent="0">
              <a:buNone/>
            </a:pPr>
            <a:endParaRPr lang="tr-TR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8353682" y="6502835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898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atlanmış Nesne 4"/>
          <p:cNvSpPr/>
          <p:nvPr/>
        </p:nvSpPr>
        <p:spPr>
          <a:xfrm>
            <a:off x="644334" y="1559022"/>
            <a:ext cx="7740410" cy="4921747"/>
          </a:xfrm>
          <a:prstGeom prst="foldedCorne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4" name="Dikdörtgen 3"/>
          <p:cNvSpPr/>
          <p:nvPr/>
        </p:nvSpPr>
        <p:spPr>
          <a:xfrm>
            <a:off x="-348026" y="424897"/>
            <a:ext cx="14190752" cy="83169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Sayılar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Bir                               •11 On bir </a:t>
            </a:r>
          </a:p>
          <a:p>
            <a:r>
              <a:rPr lang="tr-T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İki                                •12 On iki</a:t>
            </a:r>
          </a:p>
          <a:p>
            <a:r>
              <a:rPr lang="tr-T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Üç                               •13 On üç</a:t>
            </a:r>
          </a:p>
          <a:p>
            <a:r>
              <a:rPr lang="tr-T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Dört                            •14 On dört  </a:t>
            </a:r>
          </a:p>
          <a:p>
            <a:r>
              <a:rPr lang="tr-T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Beş                              •15 On beş   </a:t>
            </a:r>
          </a:p>
          <a:p>
            <a:r>
              <a:rPr lang="tr-T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Altı                              •16 On altı </a:t>
            </a:r>
          </a:p>
          <a:p>
            <a:r>
              <a:rPr lang="tr-T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Yedi                             •17 On yedi</a:t>
            </a:r>
          </a:p>
          <a:p>
            <a:r>
              <a:rPr lang="tr-T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Sekiz                           •18 On sekiz    </a:t>
            </a:r>
          </a:p>
          <a:p>
            <a:r>
              <a:rPr lang="tr-T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Dokuz                         •19 On dokuz  </a:t>
            </a:r>
          </a:p>
          <a:p>
            <a:r>
              <a:rPr lang="tr-T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On                             •20 Yirmi </a:t>
            </a:r>
            <a:endParaRPr lang="tr-TR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8353682" y="6480769"/>
            <a:ext cx="424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tr-T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Meral Betül İnceler</a:t>
            </a:r>
            <a:endParaRPr lang="tr-T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098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a:style>
    </a:spDef>
  </a:objectDefaults>
  <a:extraClrSchemeLst/>
</a:theme>
</file>

<file path=ppt/theme/themeOverride1.xml><?xml version="1.0" encoding="utf-8"?>
<a:themeOverride xmlns:a="http://schemas.openxmlformats.org/drawingml/2006/main">
  <a:clrScheme name="Ofis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</TotalTime>
  <Words>745</Words>
  <Application>Microsoft Office PowerPoint</Application>
  <PresentationFormat>Özel</PresentationFormat>
  <Paragraphs>208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0" baseType="lpstr">
      <vt:lpstr>Ofis Teması</vt:lpstr>
      <vt:lpstr>☻Dersimiz Türkçe ☻</vt:lpstr>
      <vt:lpstr>Zamirler</vt:lpstr>
      <vt:lpstr>Öğrenci = Student</vt:lpstr>
      <vt:lpstr>Araba = Car</vt:lpstr>
      <vt:lpstr>Günler / Days</vt:lpstr>
      <vt:lpstr>Okuma Metni /</vt:lpstr>
      <vt:lpstr>Okuma Metni</vt:lpstr>
      <vt:lpstr>Okuma Metni</vt:lpstr>
      <vt:lpstr>Sayılar</vt:lpstr>
      <vt:lpstr>Aylar / Months</vt:lpstr>
      <vt:lpstr>Mevsimler / Seasons</vt:lpstr>
      <vt:lpstr>Mevsimler / Seasons</vt:lpstr>
      <vt:lpstr>Mevsimler / Seasons</vt:lpstr>
      <vt:lpstr>Okuma Metni </vt:lpstr>
      <vt:lpstr>Okuma Metni</vt:lpstr>
      <vt:lpstr>Şiir</vt:lpstr>
      <vt:lpstr>Soru-1 </vt:lpstr>
      <vt:lpstr>Soru-2 </vt:lpstr>
      <vt:lpstr>Soru-3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☻Dersimiz Türkçe ☻</dc:title>
  <dc:creator>HP</dc:creator>
  <cp:lastModifiedBy>HP</cp:lastModifiedBy>
  <cp:revision>37</cp:revision>
  <dcterms:created xsi:type="dcterms:W3CDTF">2022-12-07T17:07:02Z</dcterms:created>
  <dcterms:modified xsi:type="dcterms:W3CDTF">2023-01-01T18:53:09Z</dcterms:modified>
</cp:coreProperties>
</file>